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6"/>
  </p:notesMasterIdLst>
  <p:sldIdLst>
    <p:sldId id="256" r:id="rId2"/>
    <p:sldId id="258" r:id="rId3"/>
    <p:sldId id="274" r:id="rId4"/>
    <p:sldId id="259" r:id="rId5"/>
    <p:sldId id="309" r:id="rId6"/>
    <p:sldId id="296" r:id="rId7"/>
    <p:sldId id="340" r:id="rId8"/>
    <p:sldId id="341" r:id="rId9"/>
    <p:sldId id="334" r:id="rId10"/>
    <p:sldId id="343" r:id="rId11"/>
    <p:sldId id="342" r:id="rId12"/>
    <p:sldId id="351" r:id="rId13"/>
    <p:sldId id="344" r:id="rId14"/>
    <p:sldId id="345" r:id="rId15"/>
    <p:sldId id="353" r:id="rId16"/>
    <p:sldId id="354" r:id="rId17"/>
    <p:sldId id="355" r:id="rId18"/>
    <p:sldId id="346" r:id="rId19"/>
    <p:sldId id="297" r:id="rId20"/>
    <p:sldId id="356" r:id="rId21"/>
    <p:sldId id="298" r:id="rId22"/>
    <p:sldId id="347" r:id="rId23"/>
    <p:sldId id="299" r:id="rId24"/>
    <p:sldId id="279" r:id="rId25"/>
  </p:sldIdLst>
  <p:sldSz cx="9144000" cy="5143500" type="screen16x9"/>
  <p:notesSz cx="6858000" cy="9144000"/>
  <p:embeddedFontLst>
    <p:embeddedFont>
      <p:font typeface="Amatic SC" panose="020B0604020202020204" charset="-79"/>
      <p:regular r:id="rId27"/>
      <p:bold r:id="rId28"/>
    </p:embeddedFont>
    <p:embeddedFont>
      <p:font typeface="Merriweather" panose="020B0604020202020204" charset="-93"/>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5D4B"/>
    <a:srgbClr val="B26A61"/>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AEDABC-BADD-4293-A472-D3AD88E73092}">
  <a:tblStyle styleId="{8DAEDABC-BADD-4293-A472-D3AD88E7309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86F0B6-B751-4789-9B5D-46EEAF9DFC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660"/>
  </p:normalViewPr>
  <p:slideViewPr>
    <p:cSldViewPr snapToGrid="0">
      <p:cViewPr varScale="1">
        <p:scale>
          <a:sx n="104" d="100"/>
          <a:sy n="104" d="100"/>
        </p:scale>
        <p:origin x="12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21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88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7384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06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665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98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btltw.somee.com/" TargetMode="External"/><Relationship Id="rId2" Type="http://schemas.openxmlformats.org/officeDocument/2006/relationships/hyperlink" Target="http://btltw.somee.com/"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
          <p:cNvSpPr txBox="1">
            <a:spLocks noGrp="1"/>
          </p:cNvSpPr>
          <p:nvPr>
            <p:ph type="ctrTitle"/>
          </p:nvPr>
        </p:nvSpPr>
        <p:spPr>
          <a:xfrm>
            <a:off x="1742326" y="1801713"/>
            <a:ext cx="5442245"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5400" dirty="0" smtClean="0"/>
              <a:t>Thiết kế trang web bán Điện Thoại và đồ gia dụng</a:t>
            </a:r>
            <a:endParaRPr lang="vi-VN" sz="54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91"/>
                                        </p:tgtEl>
                                        <p:attrNameLst>
                                          <p:attrName>style.visibility</p:attrName>
                                        </p:attrNameLst>
                                      </p:cBhvr>
                                      <p:to>
                                        <p:strVal val="visible"/>
                                      </p:to>
                                    </p:set>
                                    <p:animEffect transition="in" filter="barn(inVertical)">
                                      <p:cBhvr>
                                        <p:cTn id="7" dur="500"/>
                                        <p:tgtEl>
                                          <p:spTgt spid="1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12" name="Google Shape;1921;p17"/>
          <p:cNvSpPr txBox="1">
            <a:spLocks/>
          </p:cNvSpPr>
          <p:nvPr/>
        </p:nvSpPr>
        <p:spPr>
          <a:xfrm>
            <a:off x="0" y="235445"/>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smtClean="0">
                <a:solidFill>
                  <a:srgbClr val="F55D4B"/>
                </a:solidFill>
                <a:latin typeface="Merriweather" panose="020B0604020202020204" charset="-93"/>
              </a:rPr>
              <a:t>3. Trang Chi tiết sản phẩm</a:t>
            </a:r>
            <a:endParaRPr lang="vi-VN" sz="2400" i="1" dirty="0">
              <a:solidFill>
                <a:srgbClr val="F55D4B"/>
              </a:solidFill>
              <a:latin typeface="Merriweather" panose="020B0604020202020204" charset="-93"/>
            </a:endParaRPr>
          </a:p>
        </p:txBody>
      </p:sp>
      <p:pic>
        <p:nvPicPr>
          <p:cNvPr id="2" name="Picture 1"/>
          <p:cNvPicPr>
            <a:picLocks noChangeAspect="1"/>
          </p:cNvPicPr>
          <p:nvPr/>
        </p:nvPicPr>
        <p:blipFill>
          <a:blip r:embed="rId2"/>
          <a:stretch>
            <a:fillRect/>
          </a:stretch>
        </p:blipFill>
        <p:spPr>
          <a:xfrm>
            <a:off x="1477107" y="1029501"/>
            <a:ext cx="5839664" cy="3374114"/>
          </a:xfrm>
          <a:prstGeom prst="rect">
            <a:avLst/>
          </a:prstGeom>
        </p:spPr>
      </p:pic>
    </p:spTree>
    <p:extLst>
      <p:ext uri="{BB962C8B-B14F-4D97-AF65-F5344CB8AC3E}">
        <p14:creationId xmlns:p14="http://schemas.microsoft.com/office/powerpoint/2010/main" val="78362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2" name="Google Shape;1921;p17"/>
          <p:cNvSpPr txBox="1">
            <a:spLocks/>
          </p:cNvSpPr>
          <p:nvPr/>
        </p:nvSpPr>
        <p:spPr>
          <a:xfrm>
            <a:off x="-963989" y="308903"/>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latin typeface="Merriweather" panose="020B0604020202020204" charset="-93"/>
              </a:rPr>
              <a:t>4</a:t>
            </a:r>
            <a:r>
              <a:rPr lang="vi-VN" sz="2400" i="1" dirty="0" smtClean="0">
                <a:solidFill>
                  <a:srgbClr val="F55D4B"/>
                </a:solidFill>
                <a:latin typeface="Merriweather" panose="020B0604020202020204" charset="-93"/>
              </a:rPr>
              <a:t>. Đăng ký</a:t>
            </a:r>
            <a:endParaRPr lang="vi-VN" sz="2400" i="1" dirty="0">
              <a:solidFill>
                <a:srgbClr val="F55D4B"/>
              </a:solidFill>
              <a:latin typeface="Merriweather" panose="020B0604020202020204" charset="-93"/>
            </a:endParaRPr>
          </a:p>
        </p:txBody>
      </p:sp>
      <p:pic>
        <p:nvPicPr>
          <p:cNvPr id="2" name="Picture 1"/>
          <p:cNvPicPr>
            <a:picLocks noChangeAspect="1"/>
          </p:cNvPicPr>
          <p:nvPr/>
        </p:nvPicPr>
        <p:blipFill>
          <a:blip r:embed="rId2"/>
          <a:stretch>
            <a:fillRect/>
          </a:stretch>
        </p:blipFill>
        <p:spPr>
          <a:xfrm>
            <a:off x="1514475" y="996407"/>
            <a:ext cx="5876924" cy="3437884"/>
          </a:xfrm>
          <a:prstGeom prst="rect">
            <a:avLst/>
          </a:prstGeom>
        </p:spPr>
      </p:pic>
    </p:spTree>
    <p:extLst>
      <p:ext uri="{BB962C8B-B14F-4D97-AF65-F5344CB8AC3E}">
        <p14:creationId xmlns:p14="http://schemas.microsoft.com/office/powerpoint/2010/main" val="362908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12" name="Google Shape;1921;p17"/>
          <p:cNvSpPr txBox="1">
            <a:spLocks/>
          </p:cNvSpPr>
          <p:nvPr/>
        </p:nvSpPr>
        <p:spPr>
          <a:xfrm>
            <a:off x="-963989" y="226522"/>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smtClean="0">
                <a:solidFill>
                  <a:srgbClr val="F55D4B"/>
                </a:solidFill>
                <a:latin typeface="Merriweather" panose="020B0604020202020204" charset="-93"/>
              </a:rPr>
              <a:t>4. Đăng ký</a:t>
            </a:r>
            <a:endParaRPr lang="vi-VN" sz="2400" i="1" dirty="0">
              <a:solidFill>
                <a:srgbClr val="F55D4B"/>
              </a:solidFill>
              <a:latin typeface="Merriweather" panose="020B0604020202020204" charset="-93"/>
            </a:endParaRPr>
          </a:p>
        </p:txBody>
      </p:sp>
      <p:pic>
        <p:nvPicPr>
          <p:cNvPr id="3" name="Picture 2"/>
          <p:cNvPicPr>
            <a:picLocks noChangeAspect="1"/>
          </p:cNvPicPr>
          <p:nvPr/>
        </p:nvPicPr>
        <p:blipFill>
          <a:blip r:embed="rId2"/>
          <a:stretch>
            <a:fillRect/>
          </a:stretch>
        </p:blipFill>
        <p:spPr>
          <a:xfrm>
            <a:off x="1899186" y="1105407"/>
            <a:ext cx="5198604" cy="3027171"/>
          </a:xfrm>
          <a:prstGeom prst="rect">
            <a:avLst/>
          </a:prstGeom>
        </p:spPr>
      </p:pic>
      <p:sp>
        <p:nvSpPr>
          <p:cNvPr id="6" name="Text Placeholder 5"/>
          <p:cNvSpPr txBox="1">
            <a:spLocks/>
          </p:cNvSpPr>
          <p:nvPr/>
        </p:nvSpPr>
        <p:spPr>
          <a:xfrm>
            <a:off x="1004618" y="809251"/>
            <a:ext cx="7085238"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200" dirty="0" smtClean="0">
                <a:solidFill>
                  <a:schemeClr val="bg2">
                    <a:lumMod val="75000"/>
                  </a:schemeClr>
                </a:solidFill>
                <a:latin typeface="Merriweather" panose="020B0604020202020204" charset="-93"/>
              </a:rPr>
              <a:t>Khi không nhập đủ thông tin cần thiết nó sẽ báo người dùng phải nhập đầy đủ</a:t>
            </a:r>
            <a:r>
              <a:rPr lang="vi-VN" sz="1200" dirty="0" smtClean="0">
                <a:latin typeface="Merriweather" panose="020B0604020202020204" charset="-93"/>
              </a:rPr>
              <a:t>:</a:t>
            </a:r>
            <a:endParaRPr lang="vi-VN" sz="1200" dirty="0">
              <a:latin typeface="Merriweather" panose="020B0604020202020204" charset="-93"/>
            </a:endParaRPr>
          </a:p>
        </p:txBody>
      </p:sp>
      <p:sp>
        <p:nvSpPr>
          <p:cNvPr id="7" name="Text Placeholder 5"/>
          <p:cNvSpPr txBox="1">
            <a:spLocks/>
          </p:cNvSpPr>
          <p:nvPr/>
        </p:nvSpPr>
        <p:spPr>
          <a:xfrm>
            <a:off x="955868" y="4241277"/>
            <a:ext cx="7369647"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100" dirty="0" smtClean="0">
                <a:solidFill>
                  <a:schemeClr val="bg2">
                    <a:lumMod val="75000"/>
                  </a:schemeClr>
                </a:solidFill>
                <a:latin typeface="Merriweather" panose="020B0604020202020204" charset="-93"/>
              </a:rPr>
              <a:t>Khi đăng ký xong nó sẽ xuất hiện ra trang </a:t>
            </a:r>
            <a:r>
              <a:rPr lang="vi-VN" sz="1100" b="1" dirty="0" smtClean="0">
                <a:solidFill>
                  <a:schemeClr val="bg2">
                    <a:lumMod val="75000"/>
                  </a:schemeClr>
                </a:solidFill>
                <a:latin typeface="Merriweather" panose="020B0604020202020204" charset="-93"/>
              </a:rPr>
              <a:t>đăng nhập </a:t>
            </a:r>
            <a:r>
              <a:rPr lang="vi-VN" sz="1100" dirty="0" smtClean="0">
                <a:solidFill>
                  <a:schemeClr val="bg2">
                    <a:lumMod val="75000"/>
                  </a:schemeClr>
                </a:solidFill>
                <a:latin typeface="Merriweather" panose="020B0604020202020204" charset="-93"/>
              </a:rPr>
              <a:t>và </a:t>
            </a:r>
            <a:r>
              <a:rPr lang="vi-VN" sz="1100" b="1" dirty="0" smtClean="0">
                <a:solidFill>
                  <a:schemeClr val="bg2">
                    <a:lumMod val="75000"/>
                  </a:schemeClr>
                </a:solidFill>
                <a:latin typeface="Merriweather" panose="020B0604020202020204" charset="-93"/>
              </a:rPr>
              <a:t>lưu dữ liệu đăng ký</a:t>
            </a:r>
            <a:r>
              <a:rPr lang="vi-VN" sz="1100" dirty="0" smtClean="0">
                <a:solidFill>
                  <a:schemeClr val="bg2">
                    <a:lumMod val="75000"/>
                  </a:schemeClr>
                </a:solidFill>
                <a:latin typeface="Merriweather" panose="020B0604020202020204" charset="-93"/>
              </a:rPr>
              <a:t> tài khoản trên database</a:t>
            </a:r>
            <a:r>
              <a:rPr lang="vi-VN" sz="1100" dirty="0" smtClean="0">
                <a:latin typeface="Merriweather" panose="020B0604020202020204" charset="-93"/>
              </a:rPr>
              <a:t>:</a:t>
            </a:r>
            <a:endParaRPr lang="vi-VN" sz="1100" dirty="0">
              <a:latin typeface="Merriweather" panose="020B0604020202020204" charset="-93"/>
            </a:endParaRPr>
          </a:p>
        </p:txBody>
      </p:sp>
    </p:spTree>
    <p:extLst>
      <p:ext uri="{BB962C8B-B14F-4D97-AF65-F5344CB8AC3E}">
        <p14:creationId xmlns:p14="http://schemas.microsoft.com/office/powerpoint/2010/main" val="33562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2" name="Google Shape;1921;p17"/>
          <p:cNvSpPr txBox="1">
            <a:spLocks/>
          </p:cNvSpPr>
          <p:nvPr/>
        </p:nvSpPr>
        <p:spPr>
          <a:xfrm>
            <a:off x="-858815" y="321600"/>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rPr>
              <a:t>5</a:t>
            </a:r>
            <a:r>
              <a:rPr lang="vi-VN" sz="2400" i="1" dirty="0" smtClean="0">
                <a:solidFill>
                  <a:srgbClr val="F55D4B"/>
                </a:solidFill>
              </a:rPr>
              <a:t>. </a:t>
            </a:r>
            <a:r>
              <a:rPr lang="vi-VN" sz="2400" i="1" dirty="0" smtClean="0">
                <a:solidFill>
                  <a:srgbClr val="F55D4B"/>
                </a:solidFill>
                <a:latin typeface="Merriweather" panose="020B0604020202020204" charset="-93"/>
              </a:rPr>
              <a:t>Đăng</a:t>
            </a:r>
            <a:r>
              <a:rPr lang="vi-VN" sz="2400" i="1" dirty="0" smtClean="0">
                <a:solidFill>
                  <a:srgbClr val="F55D4B"/>
                </a:solidFill>
              </a:rPr>
              <a:t> nhập </a:t>
            </a:r>
            <a:endParaRPr lang="vi-VN" sz="2400" i="1" dirty="0">
              <a:solidFill>
                <a:srgbClr val="F55D4B"/>
              </a:solidFill>
            </a:endParaRPr>
          </a:p>
        </p:txBody>
      </p:sp>
      <p:pic>
        <p:nvPicPr>
          <p:cNvPr id="2" name="Picture 1"/>
          <p:cNvPicPr>
            <a:picLocks noChangeAspect="1"/>
          </p:cNvPicPr>
          <p:nvPr/>
        </p:nvPicPr>
        <p:blipFill>
          <a:blip r:embed="rId2"/>
          <a:stretch>
            <a:fillRect/>
          </a:stretch>
        </p:blipFill>
        <p:spPr>
          <a:xfrm>
            <a:off x="2307115" y="904329"/>
            <a:ext cx="4191000" cy="1675672"/>
          </a:xfrm>
          <a:prstGeom prst="rect">
            <a:avLst/>
          </a:prstGeom>
        </p:spPr>
      </p:pic>
      <p:sp>
        <p:nvSpPr>
          <p:cNvPr id="7" name="Text Placeholder 5"/>
          <p:cNvSpPr txBox="1">
            <a:spLocks/>
          </p:cNvSpPr>
          <p:nvPr/>
        </p:nvSpPr>
        <p:spPr>
          <a:xfrm>
            <a:off x="991962" y="2670979"/>
            <a:ext cx="7207084"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200" dirty="0" smtClean="0">
                <a:solidFill>
                  <a:schemeClr val="bg2">
                    <a:lumMod val="75000"/>
                  </a:schemeClr>
                </a:solidFill>
                <a:latin typeface="Merriweather" panose="020B0604020202020204" charset="-93"/>
              </a:rPr>
              <a:t>Khi đăng nhập trang header sẽ mất phần đăng ký và đăng nhập và hiện lên tên tài khoản người dùng</a:t>
            </a:r>
            <a:r>
              <a:rPr lang="vi-VN" sz="1200" dirty="0" smtClean="0">
                <a:latin typeface="Merriweather" panose="020B0604020202020204" charset="-93"/>
              </a:rPr>
              <a:t>:</a:t>
            </a:r>
            <a:endParaRPr lang="vi-VN" sz="1200" dirty="0">
              <a:latin typeface="Merriweather" panose="020B0604020202020204" charset="-93"/>
            </a:endParaRPr>
          </a:p>
        </p:txBody>
      </p:sp>
      <p:pic>
        <p:nvPicPr>
          <p:cNvPr id="3" name="Picture 2"/>
          <p:cNvPicPr>
            <a:picLocks noChangeAspect="1"/>
          </p:cNvPicPr>
          <p:nvPr/>
        </p:nvPicPr>
        <p:blipFill>
          <a:blip r:embed="rId3"/>
          <a:stretch>
            <a:fillRect/>
          </a:stretch>
        </p:blipFill>
        <p:spPr>
          <a:xfrm>
            <a:off x="991962" y="3157813"/>
            <a:ext cx="7350875" cy="895350"/>
          </a:xfrm>
          <a:prstGeom prst="rect">
            <a:avLst/>
          </a:prstGeom>
        </p:spPr>
      </p:pic>
      <p:sp>
        <p:nvSpPr>
          <p:cNvPr id="9" name="Text Placeholder 5"/>
          <p:cNvSpPr txBox="1">
            <a:spLocks/>
          </p:cNvSpPr>
          <p:nvPr/>
        </p:nvSpPr>
        <p:spPr>
          <a:xfrm>
            <a:off x="991962" y="4147925"/>
            <a:ext cx="7188034"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200" dirty="0" smtClean="0">
                <a:solidFill>
                  <a:schemeClr val="bg2">
                    <a:lumMod val="75000"/>
                  </a:schemeClr>
                </a:solidFill>
                <a:latin typeface="Merriweather" panose="020B0604020202020204" charset="-93"/>
              </a:rPr>
              <a:t>Muốn </a:t>
            </a:r>
            <a:r>
              <a:rPr lang="vi-VN" sz="1200" b="1" dirty="0" smtClean="0">
                <a:solidFill>
                  <a:schemeClr val="bg2">
                    <a:lumMod val="75000"/>
                  </a:schemeClr>
                </a:solidFill>
                <a:latin typeface="Merriweather" panose="020B0604020202020204" charset="-93"/>
              </a:rPr>
              <a:t>đăng xuất </a:t>
            </a:r>
            <a:r>
              <a:rPr lang="vi-VN" sz="1200" dirty="0" smtClean="0">
                <a:solidFill>
                  <a:schemeClr val="bg2">
                    <a:lumMod val="75000"/>
                  </a:schemeClr>
                </a:solidFill>
                <a:latin typeface="Merriweather" panose="020B0604020202020204" charset="-93"/>
              </a:rPr>
              <a:t>thì nhấn vào biểu tượng cạnh bên </a:t>
            </a:r>
            <a:r>
              <a:rPr lang="vi-VN" sz="1200" b="1" dirty="0" smtClean="0">
                <a:solidFill>
                  <a:schemeClr val="bg2">
                    <a:lumMod val="75000"/>
                  </a:schemeClr>
                </a:solidFill>
                <a:latin typeface="Merriweather" panose="020B0604020202020204" charset="-93"/>
              </a:rPr>
              <a:t>tên tài khoản </a:t>
            </a:r>
            <a:r>
              <a:rPr lang="vi-VN" sz="1200" dirty="0" smtClean="0">
                <a:solidFill>
                  <a:schemeClr val="bg2">
                    <a:lumMod val="75000"/>
                  </a:schemeClr>
                </a:solidFill>
                <a:latin typeface="Merriweather" panose="020B0604020202020204" charset="-93"/>
              </a:rPr>
              <a:t>thì nó sẽ đăng xuất và tự động quay lại header ban đầu</a:t>
            </a:r>
            <a:r>
              <a:rPr lang="vi-VN" sz="1200" dirty="0" smtClean="0">
                <a:latin typeface="Merriweather" panose="020B0604020202020204" charset="-93"/>
              </a:rPr>
              <a:t>:</a:t>
            </a:r>
            <a:endParaRPr lang="vi-VN" sz="1200" dirty="0">
              <a:latin typeface="Merriweather" panose="020B0604020202020204" charset="-93"/>
            </a:endParaRPr>
          </a:p>
        </p:txBody>
      </p:sp>
    </p:spTree>
    <p:extLst>
      <p:ext uri="{BB962C8B-B14F-4D97-AF65-F5344CB8AC3E}">
        <p14:creationId xmlns:p14="http://schemas.microsoft.com/office/powerpoint/2010/main" val="236953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12" name="Google Shape;1921;p17"/>
          <p:cNvSpPr txBox="1">
            <a:spLocks/>
          </p:cNvSpPr>
          <p:nvPr/>
        </p:nvSpPr>
        <p:spPr>
          <a:xfrm>
            <a:off x="-1387392" y="225225"/>
            <a:ext cx="6264191"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latin typeface="Merriweather" panose="020B0604020202020204" charset="-93"/>
              </a:rPr>
              <a:t>6</a:t>
            </a:r>
            <a:r>
              <a:rPr lang="vi-VN" sz="2400" i="1" dirty="0" smtClean="0">
                <a:solidFill>
                  <a:srgbClr val="F55D4B"/>
                </a:solidFill>
                <a:latin typeface="Merriweather" panose="020B0604020202020204" charset="-93"/>
              </a:rPr>
              <a:t>. Giỏ hàng</a:t>
            </a:r>
            <a:endParaRPr lang="vi-VN" sz="2400" i="1" dirty="0">
              <a:solidFill>
                <a:srgbClr val="F55D4B"/>
              </a:solidFill>
              <a:latin typeface="Merriweather" panose="020B0604020202020204" charset="-93"/>
            </a:endParaRPr>
          </a:p>
        </p:txBody>
      </p:sp>
      <p:pic>
        <p:nvPicPr>
          <p:cNvPr id="2" name="Ijj7bVISF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6375" y="1199360"/>
            <a:ext cx="6276975" cy="3400028"/>
          </a:xfrm>
          <a:prstGeom prst="rect">
            <a:avLst/>
          </a:prstGeom>
        </p:spPr>
      </p:pic>
      <p:sp>
        <p:nvSpPr>
          <p:cNvPr id="7" name="Text Placeholder 5"/>
          <p:cNvSpPr txBox="1">
            <a:spLocks/>
          </p:cNvSpPr>
          <p:nvPr/>
        </p:nvSpPr>
        <p:spPr>
          <a:xfrm>
            <a:off x="753837" y="807954"/>
            <a:ext cx="476794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1600" i="1" dirty="0" smtClean="0">
                <a:solidFill>
                  <a:schemeClr val="bg2">
                    <a:lumMod val="75000"/>
                  </a:schemeClr>
                </a:solidFill>
                <a:latin typeface="Merriweather" panose="020B0604020202020204" charset="-93"/>
              </a:rPr>
              <a:t>a) Thêm </a:t>
            </a:r>
            <a:r>
              <a:rPr lang="vi-VN" sz="1600" i="1" dirty="0">
                <a:solidFill>
                  <a:schemeClr val="bg2">
                    <a:lumMod val="75000"/>
                  </a:schemeClr>
                </a:solidFill>
                <a:latin typeface="Merriweather" panose="020B0604020202020204" charset="-93"/>
              </a:rPr>
              <a:t>một sản phẩm phẩm vào giỏ hàng</a:t>
            </a:r>
          </a:p>
        </p:txBody>
      </p:sp>
    </p:spTree>
    <p:extLst>
      <p:ext uri="{BB962C8B-B14F-4D97-AF65-F5344CB8AC3E}">
        <p14:creationId xmlns:p14="http://schemas.microsoft.com/office/powerpoint/2010/main" val="3795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
                </p:tgtEl>
              </p:cMediaNode>
            </p:video>
          </p:childTnLst>
        </p:cTn>
      </p:par>
    </p:tnLst>
    <p:bldLst>
      <p:bldP spid="12" grpId="0"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12" name="Google Shape;1921;p17"/>
          <p:cNvSpPr txBox="1">
            <a:spLocks/>
          </p:cNvSpPr>
          <p:nvPr/>
        </p:nvSpPr>
        <p:spPr>
          <a:xfrm>
            <a:off x="-1387392" y="225225"/>
            <a:ext cx="6264191"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latin typeface="Merriweather" panose="020B0604020202020204" charset="-93"/>
              </a:rPr>
              <a:t>6</a:t>
            </a:r>
            <a:r>
              <a:rPr lang="vi-VN" sz="2400" i="1" dirty="0" smtClean="0">
                <a:solidFill>
                  <a:srgbClr val="F55D4B"/>
                </a:solidFill>
                <a:latin typeface="Merriweather" panose="020B0604020202020204" charset="-93"/>
              </a:rPr>
              <a:t>. Giỏ hàng</a:t>
            </a:r>
            <a:endParaRPr lang="vi-VN" sz="2400" i="1" dirty="0">
              <a:solidFill>
                <a:srgbClr val="F55D4B"/>
              </a:solidFill>
              <a:latin typeface="Merriweather" panose="020B0604020202020204" charset="-93"/>
            </a:endParaRPr>
          </a:p>
        </p:txBody>
      </p:sp>
      <p:sp>
        <p:nvSpPr>
          <p:cNvPr id="7" name="Text Placeholder 5"/>
          <p:cNvSpPr txBox="1">
            <a:spLocks/>
          </p:cNvSpPr>
          <p:nvPr/>
        </p:nvSpPr>
        <p:spPr>
          <a:xfrm>
            <a:off x="182337" y="806283"/>
            <a:ext cx="476794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1600" i="1" dirty="0">
                <a:solidFill>
                  <a:schemeClr val="bg2">
                    <a:lumMod val="75000"/>
                  </a:schemeClr>
                </a:solidFill>
                <a:latin typeface="Merriweather" panose="020B0604020202020204" charset="-93"/>
              </a:rPr>
              <a:t>b</a:t>
            </a:r>
            <a:r>
              <a:rPr lang="vi-VN" sz="1600" i="1" dirty="0" smtClean="0">
                <a:solidFill>
                  <a:schemeClr val="bg2">
                    <a:lumMod val="75000"/>
                  </a:schemeClr>
                </a:solidFill>
                <a:latin typeface="Merriweather" panose="020B0604020202020204" charset="-93"/>
              </a:rPr>
              <a:t>) </a:t>
            </a:r>
            <a:r>
              <a:rPr lang="vi-VN" sz="1600" dirty="0">
                <a:solidFill>
                  <a:schemeClr val="bg2">
                    <a:lumMod val="75000"/>
                  </a:schemeClr>
                </a:solidFill>
                <a:latin typeface="Merriweather" panose="020B0604020202020204" charset="-93"/>
              </a:rPr>
              <a:t>Xóa sản phẩm khỏi giỏ hàng</a:t>
            </a:r>
            <a:endParaRPr lang="vi-VN" sz="1600" i="1" dirty="0">
              <a:solidFill>
                <a:schemeClr val="bg2">
                  <a:lumMod val="75000"/>
                </a:schemeClr>
              </a:solidFill>
              <a:latin typeface="Merriweather" panose="020B0604020202020204" charset="-93"/>
            </a:endParaRPr>
          </a:p>
        </p:txBody>
      </p:sp>
      <p:pic>
        <p:nvPicPr>
          <p:cNvPr id="3" name="Bxm7uFZda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4476" y="1169114"/>
            <a:ext cx="6323136" cy="3425033"/>
          </a:xfrm>
          <a:prstGeom prst="rect">
            <a:avLst/>
          </a:prstGeom>
        </p:spPr>
      </p:pic>
    </p:spTree>
    <p:extLst>
      <p:ext uri="{BB962C8B-B14F-4D97-AF65-F5344CB8AC3E}">
        <p14:creationId xmlns:p14="http://schemas.microsoft.com/office/powerpoint/2010/main" val="18646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3"/>
                </p:tgtEl>
              </p:cMediaNode>
            </p:video>
          </p:childTnLst>
        </p:cTn>
      </p:par>
    </p:tnLst>
    <p:bldLst>
      <p:bldP spid="12" grpId="0"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12" name="Google Shape;1921;p17"/>
          <p:cNvSpPr txBox="1">
            <a:spLocks/>
          </p:cNvSpPr>
          <p:nvPr/>
        </p:nvSpPr>
        <p:spPr>
          <a:xfrm>
            <a:off x="-1387392" y="225225"/>
            <a:ext cx="6264191"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latin typeface="Merriweather" panose="020B0604020202020204" charset="-93"/>
              </a:rPr>
              <a:t>6</a:t>
            </a:r>
            <a:r>
              <a:rPr lang="vi-VN" sz="2400" i="1" dirty="0" smtClean="0">
                <a:solidFill>
                  <a:srgbClr val="F55D4B"/>
                </a:solidFill>
                <a:latin typeface="Merriweather" panose="020B0604020202020204" charset="-93"/>
              </a:rPr>
              <a:t>. Giỏ hàng</a:t>
            </a:r>
            <a:endParaRPr lang="vi-VN" sz="2400" i="1" dirty="0">
              <a:solidFill>
                <a:srgbClr val="F55D4B"/>
              </a:solidFill>
              <a:latin typeface="Merriweather" panose="020B0604020202020204" charset="-93"/>
            </a:endParaRPr>
          </a:p>
        </p:txBody>
      </p:sp>
      <p:sp>
        <p:nvSpPr>
          <p:cNvPr id="7" name="Text Placeholder 5"/>
          <p:cNvSpPr txBox="1">
            <a:spLocks/>
          </p:cNvSpPr>
          <p:nvPr/>
        </p:nvSpPr>
        <p:spPr>
          <a:xfrm>
            <a:off x="649062" y="825333"/>
            <a:ext cx="476794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i="1" dirty="0" smtClean="0">
                <a:solidFill>
                  <a:schemeClr val="bg2">
                    <a:lumMod val="75000"/>
                  </a:schemeClr>
                </a:solidFill>
                <a:latin typeface="Merriweather" panose="020B0604020202020204" charset="-93"/>
              </a:rPr>
              <a:t>c) </a:t>
            </a:r>
            <a:r>
              <a:rPr lang="vi-VN" dirty="0" smtClean="0">
                <a:solidFill>
                  <a:schemeClr val="bg2">
                    <a:lumMod val="75000"/>
                  </a:schemeClr>
                </a:solidFill>
                <a:latin typeface="Merriweather" panose="020B0604020202020204" charset="-93"/>
              </a:rPr>
              <a:t>Cập </a:t>
            </a:r>
            <a:r>
              <a:rPr lang="vi-VN" dirty="0">
                <a:solidFill>
                  <a:schemeClr val="bg2">
                    <a:lumMod val="75000"/>
                  </a:schemeClr>
                </a:solidFill>
                <a:latin typeface="Merriweather" panose="020B0604020202020204" charset="-93"/>
              </a:rPr>
              <a:t>nhật số lượng và giá bán trong giỏ hàng</a:t>
            </a:r>
            <a:endParaRPr lang="vi-VN" i="1" dirty="0">
              <a:solidFill>
                <a:schemeClr val="bg2">
                  <a:lumMod val="75000"/>
                </a:schemeClr>
              </a:solidFill>
              <a:latin typeface="Merriweather" panose="020B0604020202020204" charset="-93"/>
            </a:endParaRPr>
          </a:p>
        </p:txBody>
      </p:sp>
      <p:sp>
        <p:nvSpPr>
          <p:cNvPr id="6" name="Text Placeholder 5"/>
          <p:cNvSpPr txBox="1">
            <a:spLocks/>
          </p:cNvSpPr>
          <p:nvPr/>
        </p:nvSpPr>
        <p:spPr>
          <a:xfrm>
            <a:off x="1175925" y="1121489"/>
            <a:ext cx="778903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1200" dirty="0" smtClean="0">
                <a:solidFill>
                  <a:schemeClr val="bg2">
                    <a:lumMod val="75000"/>
                  </a:schemeClr>
                </a:solidFill>
                <a:latin typeface="Merriweather" panose="020B0604020202020204" charset="-93"/>
              </a:rPr>
              <a:t>Khi cập </a:t>
            </a:r>
            <a:r>
              <a:rPr lang="vi-VN" sz="1200" dirty="0">
                <a:solidFill>
                  <a:schemeClr val="bg2">
                    <a:lumMod val="75000"/>
                  </a:schemeClr>
                </a:solidFill>
                <a:latin typeface="Merriweather" panose="020B0604020202020204" charset="-93"/>
              </a:rPr>
              <a:t>nhật số lượng và giá bán trong giỏ </a:t>
            </a:r>
            <a:r>
              <a:rPr lang="vi-VN" sz="1200" dirty="0" smtClean="0">
                <a:solidFill>
                  <a:schemeClr val="bg2">
                    <a:lumMod val="75000"/>
                  </a:schemeClr>
                </a:solidFill>
                <a:latin typeface="Merriweather" panose="020B0604020202020204" charset="-93"/>
              </a:rPr>
              <a:t>hàng giá hàng và số lượng trong giỏ sẽ tự động tăng lên</a:t>
            </a:r>
            <a:endParaRPr lang="vi-VN" sz="1200" i="1" dirty="0">
              <a:solidFill>
                <a:schemeClr val="bg2">
                  <a:lumMod val="75000"/>
                </a:schemeClr>
              </a:solidFill>
              <a:latin typeface="Merriweather" panose="020B0604020202020204" charset="-93"/>
            </a:endParaRPr>
          </a:p>
        </p:txBody>
      </p:sp>
      <p:pic>
        <p:nvPicPr>
          <p:cNvPr id="3" name="RJsJOkvqE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1978" y="1417645"/>
            <a:ext cx="6269642" cy="3396056"/>
          </a:xfrm>
          <a:prstGeom prst="rect">
            <a:avLst/>
          </a:prstGeom>
        </p:spPr>
      </p:pic>
    </p:spTree>
    <p:extLst>
      <p:ext uri="{BB962C8B-B14F-4D97-AF65-F5344CB8AC3E}">
        <p14:creationId xmlns:p14="http://schemas.microsoft.com/office/powerpoint/2010/main" val="30864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3"/>
                </p:tgtEl>
              </p:cMediaNode>
            </p:video>
          </p:childTnLst>
        </p:cTn>
      </p:par>
    </p:tnLst>
    <p:bldLst>
      <p:bldP spid="12" grpId="0" build="p"/>
      <p:bldP spid="7"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12" name="Google Shape;1921;p17"/>
          <p:cNvSpPr txBox="1">
            <a:spLocks/>
          </p:cNvSpPr>
          <p:nvPr/>
        </p:nvSpPr>
        <p:spPr>
          <a:xfrm>
            <a:off x="-1387392" y="225225"/>
            <a:ext cx="6264191"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latin typeface="Merriweather" panose="020B0604020202020204" charset="-93"/>
              </a:rPr>
              <a:t>6</a:t>
            </a:r>
            <a:r>
              <a:rPr lang="vi-VN" sz="2400" i="1" dirty="0" smtClean="0">
                <a:solidFill>
                  <a:srgbClr val="F55D4B"/>
                </a:solidFill>
                <a:latin typeface="Merriweather" panose="020B0604020202020204" charset="-93"/>
              </a:rPr>
              <a:t>. Giỏ hàng</a:t>
            </a:r>
            <a:endParaRPr lang="vi-VN" sz="2400" i="1" dirty="0">
              <a:solidFill>
                <a:srgbClr val="F55D4B"/>
              </a:solidFill>
              <a:latin typeface="Merriweather" panose="020B0604020202020204" charset="-93"/>
            </a:endParaRPr>
          </a:p>
        </p:txBody>
      </p:sp>
      <p:sp>
        <p:nvSpPr>
          <p:cNvPr id="7" name="Text Placeholder 5"/>
          <p:cNvSpPr txBox="1">
            <a:spLocks/>
          </p:cNvSpPr>
          <p:nvPr/>
        </p:nvSpPr>
        <p:spPr>
          <a:xfrm>
            <a:off x="772887" y="807954"/>
            <a:ext cx="476794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i="1" dirty="0">
                <a:solidFill>
                  <a:schemeClr val="bg2">
                    <a:lumMod val="75000"/>
                  </a:schemeClr>
                </a:solidFill>
                <a:latin typeface="Merriweather" panose="020B0604020202020204" charset="-93"/>
              </a:rPr>
              <a:t>d</a:t>
            </a:r>
            <a:r>
              <a:rPr lang="vi-VN" i="1" dirty="0" smtClean="0">
                <a:solidFill>
                  <a:schemeClr val="bg2">
                    <a:lumMod val="75000"/>
                  </a:schemeClr>
                </a:solidFill>
                <a:latin typeface="Merriweather" panose="020B0604020202020204" charset="-93"/>
              </a:rPr>
              <a:t>) </a:t>
            </a:r>
            <a:r>
              <a:rPr lang="vi-VN" dirty="0">
                <a:solidFill>
                  <a:schemeClr val="bg2">
                    <a:lumMod val="75000"/>
                  </a:schemeClr>
                </a:solidFill>
                <a:latin typeface="Merriweather" panose="020B0604020202020204" charset="-93"/>
              </a:rPr>
              <a:t>Sử dụng Partial View cho giỏ hàng, tài khoản…</a:t>
            </a:r>
            <a:endParaRPr lang="vi-VN" i="1" dirty="0">
              <a:solidFill>
                <a:schemeClr val="bg2">
                  <a:lumMod val="75000"/>
                </a:schemeClr>
              </a:solidFill>
              <a:latin typeface="Merriweather" panose="020B0604020202020204" charset="-93"/>
            </a:endParaRPr>
          </a:p>
        </p:txBody>
      </p:sp>
      <p:sp>
        <p:nvSpPr>
          <p:cNvPr id="6" name="Text Placeholder 5"/>
          <p:cNvSpPr txBox="1">
            <a:spLocks/>
          </p:cNvSpPr>
          <p:nvPr/>
        </p:nvSpPr>
        <p:spPr>
          <a:xfrm>
            <a:off x="1477736" y="1104110"/>
            <a:ext cx="6323239"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1200" i="1" dirty="0" smtClean="0">
                <a:solidFill>
                  <a:schemeClr val="bg2">
                    <a:lumMod val="75000"/>
                  </a:schemeClr>
                </a:solidFill>
                <a:latin typeface="Merriweather" panose="020B0604020202020204" charset="-93"/>
              </a:rPr>
              <a:t>Vì template không có sẵn mincart nên nhóm đã tự thiết kế nó sẽ hiện thị có những sản phẩm nào đã thêm vào giỏ tên sản phẩm và số lượng sản phẩm</a:t>
            </a:r>
            <a:endParaRPr lang="vi-VN" sz="1200" i="1" dirty="0">
              <a:solidFill>
                <a:schemeClr val="bg2">
                  <a:lumMod val="75000"/>
                </a:schemeClr>
              </a:solidFill>
              <a:latin typeface="Merriweather" panose="020B0604020202020204" charset="-93"/>
            </a:endParaRPr>
          </a:p>
        </p:txBody>
      </p:sp>
      <p:pic>
        <p:nvPicPr>
          <p:cNvPr id="3" name="g8EFR6SQz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1200" y="1696422"/>
            <a:ext cx="5540829" cy="3001282"/>
          </a:xfrm>
          <a:prstGeom prst="rect">
            <a:avLst/>
          </a:prstGeom>
        </p:spPr>
      </p:pic>
    </p:spTree>
    <p:extLst>
      <p:ext uri="{BB962C8B-B14F-4D97-AF65-F5344CB8AC3E}">
        <p14:creationId xmlns:p14="http://schemas.microsoft.com/office/powerpoint/2010/main" val="288042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3"/>
                </p:tgtEl>
              </p:cMediaNode>
            </p:video>
          </p:childTnLst>
        </p:cTn>
      </p:par>
    </p:tnLst>
    <p:bldLst>
      <p:bldP spid="12" grpId="0" build="p"/>
      <p:bldP spid="7"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12" name="Google Shape;1921;p17"/>
          <p:cNvSpPr txBox="1">
            <a:spLocks/>
          </p:cNvSpPr>
          <p:nvPr/>
        </p:nvSpPr>
        <p:spPr>
          <a:xfrm>
            <a:off x="-653966" y="235445"/>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a:solidFill>
                  <a:srgbClr val="F55D4B"/>
                </a:solidFill>
                <a:latin typeface="Merriweather" panose="020B0604020202020204" charset="-93"/>
              </a:rPr>
              <a:t>7</a:t>
            </a:r>
            <a:r>
              <a:rPr lang="vi-VN" sz="2400" i="1" dirty="0" smtClean="0">
                <a:solidFill>
                  <a:srgbClr val="F55D4B"/>
                </a:solidFill>
                <a:latin typeface="Merriweather" panose="020B0604020202020204" charset="-93"/>
              </a:rPr>
              <a:t>. Thanh Toán</a:t>
            </a:r>
            <a:endParaRPr lang="vi-VN" sz="2400" i="1" dirty="0">
              <a:solidFill>
                <a:srgbClr val="F55D4B"/>
              </a:solidFill>
              <a:latin typeface="Merriweather" panose="020B0604020202020204" charset="-93"/>
            </a:endParaRPr>
          </a:p>
        </p:txBody>
      </p:sp>
      <p:sp>
        <p:nvSpPr>
          <p:cNvPr id="14" name="Text Placeholder 5"/>
          <p:cNvSpPr txBox="1">
            <a:spLocks/>
          </p:cNvSpPr>
          <p:nvPr/>
        </p:nvSpPr>
        <p:spPr>
          <a:xfrm>
            <a:off x="991962" y="818174"/>
            <a:ext cx="6551838"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200" dirty="0" smtClean="0">
                <a:solidFill>
                  <a:schemeClr val="bg2">
                    <a:lumMod val="75000"/>
                  </a:schemeClr>
                </a:solidFill>
                <a:latin typeface="Merriweather" panose="020B0604020202020204" charset="-93"/>
              </a:rPr>
              <a:t>Khi chọn sản phẩm xong và đi đến giỏ hàng, ở cuối trang nó có phần Make a payment nhấn vào để hoàn thành thanh toán</a:t>
            </a:r>
            <a:r>
              <a:rPr lang="vi-VN" sz="1200" dirty="0" smtClean="0">
                <a:latin typeface="Merriweather" panose="020B0604020202020204" charset="-93"/>
              </a:rPr>
              <a:t>:</a:t>
            </a:r>
            <a:endParaRPr lang="vi-VN" sz="1200" dirty="0">
              <a:latin typeface="Merriweather" panose="020B0604020202020204" charset="-93"/>
            </a:endParaRPr>
          </a:p>
        </p:txBody>
      </p:sp>
      <p:pic>
        <p:nvPicPr>
          <p:cNvPr id="2" name="Picture 1"/>
          <p:cNvPicPr>
            <a:picLocks noChangeAspect="1"/>
          </p:cNvPicPr>
          <p:nvPr/>
        </p:nvPicPr>
        <p:blipFill>
          <a:blip r:embed="rId2"/>
          <a:stretch>
            <a:fillRect/>
          </a:stretch>
        </p:blipFill>
        <p:spPr>
          <a:xfrm>
            <a:off x="914400" y="2114550"/>
            <a:ext cx="7669665" cy="1733550"/>
          </a:xfrm>
          <a:prstGeom prst="rect">
            <a:avLst/>
          </a:prstGeom>
        </p:spPr>
      </p:pic>
    </p:spTree>
    <p:extLst>
      <p:ext uri="{BB962C8B-B14F-4D97-AF65-F5344CB8AC3E}">
        <p14:creationId xmlns:p14="http://schemas.microsoft.com/office/powerpoint/2010/main" val="84963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2106176"/>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vi-VN" dirty="0" smtClean="0"/>
              <a:t>Các chức năng tìm hiểu được</a:t>
            </a:r>
            <a:endParaRPr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82689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14"/>
                                        </p:tgtEl>
                                        <p:attrNameLst>
                                          <p:attrName>style.visibility</p:attrName>
                                        </p:attrNameLst>
                                      </p:cBhvr>
                                      <p:to>
                                        <p:strVal val="visible"/>
                                      </p:to>
                                    </p:set>
                                    <p:anim calcmode="lin" valueType="num">
                                      <p:cBhvr>
                                        <p:cTn id="7" dur="1000" fill="hold"/>
                                        <p:tgtEl>
                                          <p:spTgt spid="1914"/>
                                        </p:tgtEl>
                                        <p:attrNameLst>
                                          <p:attrName>ppt_w</p:attrName>
                                        </p:attrNameLst>
                                      </p:cBhvr>
                                      <p:tavLst>
                                        <p:tav tm="0">
                                          <p:val>
                                            <p:fltVal val="0"/>
                                          </p:val>
                                        </p:tav>
                                        <p:tav tm="100000">
                                          <p:val>
                                            <p:strVal val="#ppt_w"/>
                                          </p:val>
                                        </p:tav>
                                      </p:tavLst>
                                    </p:anim>
                                    <p:anim calcmode="lin" valueType="num">
                                      <p:cBhvr>
                                        <p:cTn id="8" dur="1000" fill="hold"/>
                                        <p:tgtEl>
                                          <p:spTgt spid="1914"/>
                                        </p:tgtEl>
                                        <p:attrNameLst>
                                          <p:attrName>ppt_h</p:attrName>
                                        </p:attrNameLst>
                                      </p:cBhvr>
                                      <p:tavLst>
                                        <p:tav tm="0">
                                          <p:val>
                                            <p:fltVal val="0"/>
                                          </p:val>
                                        </p:tav>
                                        <p:tav tm="100000">
                                          <p:val>
                                            <p:strVal val="#ppt_h"/>
                                          </p:val>
                                        </p:tav>
                                      </p:tavLst>
                                    </p:anim>
                                    <p:anim calcmode="lin" valueType="num">
                                      <p:cBhvr>
                                        <p:cTn id="9" dur="1000" fill="hold"/>
                                        <p:tgtEl>
                                          <p:spTgt spid="1914"/>
                                        </p:tgtEl>
                                        <p:attrNameLst>
                                          <p:attrName>style.rotation</p:attrName>
                                        </p:attrNameLst>
                                      </p:cBhvr>
                                      <p:tavLst>
                                        <p:tav tm="0">
                                          <p:val>
                                            <p:fltVal val="90"/>
                                          </p:val>
                                        </p:tav>
                                        <p:tav tm="100000">
                                          <p:val>
                                            <p:fltVal val="0"/>
                                          </p:val>
                                        </p:tav>
                                      </p:tavLst>
                                    </p:anim>
                                    <p:animEffect transition="in" filter="fade">
                                      <p:cBhvr>
                                        <p:cTn id="10" dur="1000"/>
                                        <p:tgtEl>
                                          <p:spTgt spid="1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6" name="Google Shape;1906;p15"/>
          <p:cNvSpPr txBox="1">
            <a:spLocks noGrp="1"/>
          </p:cNvSpPr>
          <p:nvPr>
            <p:ph type="subTitle" idx="4294967295"/>
          </p:nvPr>
        </p:nvSpPr>
        <p:spPr>
          <a:xfrm>
            <a:off x="1852069" y="1514876"/>
            <a:ext cx="5713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smtClean="0"/>
              <a:t>Danh sách nhóm</a:t>
            </a:r>
            <a:endParaRPr sz="3600" b="1" dirty="0"/>
          </a:p>
        </p:txBody>
      </p:sp>
      <p:sp>
        <p:nvSpPr>
          <p:cNvPr id="1907" name="Google Shape;1907;p15"/>
          <p:cNvSpPr txBox="1">
            <a:spLocks noGrp="1"/>
          </p:cNvSpPr>
          <p:nvPr>
            <p:ph type="body" idx="4294967295"/>
          </p:nvPr>
        </p:nvSpPr>
        <p:spPr>
          <a:xfrm>
            <a:off x="2858218" y="3608615"/>
            <a:ext cx="3850492" cy="130861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vi-VN" sz="1800" dirty="0" smtClean="0"/>
              <a:t>Bùi Minh Thái </a:t>
            </a:r>
            <a:r>
              <a:rPr lang="en-US" sz="1800" dirty="0" smtClean="0"/>
              <a:t>– 151901162</a:t>
            </a:r>
          </a:p>
          <a:p>
            <a:pPr marL="0" lvl="0" indent="0" rtl="0">
              <a:spcBef>
                <a:spcPts val="600"/>
              </a:spcBef>
              <a:spcAft>
                <a:spcPts val="0"/>
              </a:spcAft>
              <a:buNone/>
            </a:pPr>
            <a:r>
              <a:rPr lang="vi-VN" sz="1800" dirty="0" smtClean="0"/>
              <a:t>Vũ Thành Nghị</a:t>
            </a:r>
            <a:r>
              <a:rPr lang="en-US" sz="1800" dirty="0" smtClean="0"/>
              <a:t> - 151901403</a:t>
            </a:r>
            <a:endParaRPr lang="en-US" sz="1800" dirty="0"/>
          </a:p>
        </p:txBody>
      </p:sp>
      <p:pic>
        <p:nvPicPr>
          <p:cNvPr id="1908" name="Google Shape;1908;p15"/>
          <p:cNvPicPr preferRelativeResize="0"/>
          <p:nvPr/>
        </p:nvPicPr>
        <p:blipFill>
          <a:blip r:embed="rId3">
            <a:alphaModFix/>
          </a:blip>
          <a:stretch>
            <a:fillRect/>
          </a:stretch>
        </p:blipFill>
        <p:spPr>
          <a:xfrm>
            <a:off x="3985235" y="484343"/>
            <a:ext cx="943800" cy="943800"/>
          </a:xfrm>
          <a:prstGeom prst="ellipse">
            <a:avLst/>
          </a:prstGeom>
          <a:noFill/>
          <a:ln>
            <a:noFill/>
          </a:ln>
        </p:spPr>
      </p:pic>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06">
                                            <p:txEl>
                                              <p:pRg st="0" end="0"/>
                                            </p:txEl>
                                          </p:spTgt>
                                        </p:tgtEl>
                                        <p:attrNameLst>
                                          <p:attrName>style.visibility</p:attrName>
                                        </p:attrNameLst>
                                      </p:cBhvr>
                                      <p:to>
                                        <p:strVal val="visible"/>
                                      </p:to>
                                    </p:set>
                                    <p:animEffect transition="in" filter="fade">
                                      <p:cBhvr>
                                        <p:cTn id="7" dur="1000"/>
                                        <p:tgtEl>
                                          <p:spTgt spid="1906">
                                            <p:txEl>
                                              <p:pRg st="0" end="0"/>
                                            </p:txEl>
                                          </p:spTgt>
                                        </p:tgtEl>
                                      </p:cBhvr>
                                    </p:animEffect>
                                    <p:anim calcmode="lin" valueType="num">
                                      <p:cBhvr>
                                        <p:cTn id="8" dur="1000" fill="hold"/>
                                        <p:tgtEl>
                                          <p:spTgt spid="19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907">
                                            <p:txEl>
                                              <p:pRg st="0" end="0"/>
                                            </p:txEl>
                                          </p:spTgt>
                                        </p:tgtEl>
                                        <p:attrNameLst>
                                          <p:attrName>style.visibility</p:attrName>
                                        </p:attrNameLst>
                                      </p:cBhvr>
                                      <p:to>
                                        <p:strVal val="visible"/>
                                      </p:to>
                                    </p:set>
                                    <p:anim calcmode="lin" valueType="num">
                                      <p:cBhvr additive="base">
                                        <p:cTn id="14" dur="500" fill="hold"/>
                                        <p:tgtEl>
                                          <p:spTgt spid="190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907">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907">
                                            <p:txEl>
                                              <p:pRg st="1" end="1"/>
                                            </p:txEl>
                                          </p:spTgt>
                                        </p:tgtEl>
                                        <p:attrNameLst>
                                          <p:attrName>style.visibility</p:attrName>
                                        </p:attrNameLst>
                                      </p:cBhvr>
                                      <p:to>
                                        <p:strVal val="visible"/>
                                      </p:to>
                                    </p:set>
                                    <p:anim calcmode="lin" valueType="num">
                                      <p:cBhvr additive="base">
                                        <p:cTn id="18" dur="500" fill="hold"/>
                                        <p:tgtEl>
                                          <p:spTgt spid="190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Text Placeholder 5"/>
          <p:cNvSpPr txBox="1">
            <a:spLocks/>
          </p:cNvSpPr>
          <p:nvPr/>
        </p:nvSpPr>
        <p:spPr>
          <a:xfrm>
            <a:off x="1278290" y="1505529"/>
            <a:ext cx="7207084" cy="8150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3050" indent="-171450">
              <a:lnSpc>
                <a:spcPct val="150000"/>
              </a:lnSpc>
              <a:buFont typeface="Wingdings" panose="05000000000000000000" pitchFamily="2" charset="2"/>
              <a:buChar char="q"/>
            </a:pPr>
            <a:r>
              <a:rPr lang="vi-VN" sz="1200" dirty="0" smtClean="0">
                <a:solidFill>
                  <a:schemeClr val="bg2">
                    <a:lumMod val="75000"/>
                  </a:schemeClr>
                </a:solidFill>
                <a:latin typeface="Merriweather" panose="020B0604020202020204" charset="-93"/>
              </a:rPr>
              <a:t>Đăng xuất tài khoản và nó mất hết thông tin trong giỏ</a:t>
            </a:r>
          </a:p>
          <a:p>
            <a:pPr marL="273050" indent="-171450">
              <a:lnSpc>
                <a:spcPct val="150000"/>
              </a:lnSpc>
              <a:buFont typeface="Wingdings" panose="05000000000000000000" pitchFamily="2" charset="2"/>
              <a:buChar char="q"/>
            </a:pPr>
            <a:r>
              <a:rPr lang="vi-VN" sz="1200" dirty="0" smtClean="0">
                <a:solidFill>
                  <a:schemeClr val="bg2">
                    <a:lumMod val="75000"/>
                  </a:schemeClr>
                </a:solidFill>
                <a:latin typeface="Merriweather" panose="020B0604020202020204" charset="-93"/>
              </a:rPr>
              <a:t>Minicart ban đầu không có nên nhóm em tự tạo</a:t>
            </a:r>
            <a:r>
              <a:rPr lang="vi-VN" sz="1200" dirty="0" smtClean="0">
                <a:latin typeface="Merriweather" panose="020B0604020202020204" charset="-93"/>
              </a:rPr>
              <a:t>:</a:t>
            </a:r>
            <a:endParaRPr lang="vi-VN" sz="1200" dirty="0">
              <a:latin typeface="Merriweather" panose="020B0604020202020204" charset="-93"/>
            </a:endParaRPr>
          </a:p>
        </p:txBody>
      </p:sp>
    </p:spTree>
    <p:extLst>
      <p:ext uri="{BB962C8B-B14F-4D97-AF65-F5344CB8AC3E}">
        <p14:creationId xmlns:p14="http://schemas.microsoft.com/office/powerpoint/2010/main" val="922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2106176"/>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4.</a:t>
            </a:r>
            <a:r>
              <a:rPr lang="vi-VN" dirty="0"/>
              <a:t/>
            </a:r>
            <a:br>
              <a:rPr lang="vi-VN" dirty="0"/>
            </a:br>
            <a:r>
              <a:rPr lang="vi-VN" dirty="0" smtClean="0"/>
              <a:t>Đưa toàn bộ trang web lên hosting</a:t>
            </a:r>
            <a:endParaRPr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75783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14"/>
                                        </p:tgtEl>
                                        <p:attrNameLst>
                                          <p:attrName>style.visibility</p:attrName>
                                        </p:attrNameLst>
                                      </p:cBhvr>
                                      <p:to>
                                        <p:strVal val="visible"/>
                                      </p:to>
                                    </p:set>
                                    <p:anim calcmode="lin" valueType="num">
                                      <p:cBhvr>
                                        <p:cTn id="7" dur="1000" fill="hold"/>
                                        <p:tgtEl>
                                          <p:spTgt spid="1914"/>
                                        </p:tgtEl>
                                        <p:attrNameLst>
                                          <p:attrName>ppt_w</p:attrName>
                                        </p:attrNameLst>
                                      </p:cBhvr>
                                      <p:tavLst>
                                        <p:tav tm="0">
                                          <p:val>
                                            <p:fltVal val="0"/>
                                          </p:val>
                                        </p:tav>
                                        <p:tav tm="100000">
                                          <p:val>
                                            <p:strVal val="#ppt_w"/>
                                          </p:val>
                                        </p:tav>
                                      </p:tavLst>
                                    </p:anim>
                                    <p:anim calcmode="lin" valueType="num">
                                      <p:cBhvr>
                                        <p:cTn id="8" dur="1000" fill="hold"/>
                                        <p:tgtEl>
                                          <p:spTgt spid="1914"/>
                                        </p:tgtEl>
                                        <p:attrNameLst>
                                          <p:attrName>ppt_h</p:attrName>
                                        </p:attrNameLst>
                                      </p:cBhvr>
                                      <p:tavLst>
                                        <p:tav tm="0">
                                          <p:val>
                                            <p:fltVal val="0"/>
                                          </p:val>
                                        </p:tav>
                                        <p:tav tm="100000">
                                          <p:val>
                                            <p:strVal val="#ppt_h"/>
                                          </p:val>
                                        </p:tav>
                                      </p:tavLst>
                                    </p:anim>
                                    <p:anim calcmode="lin" valueType="num">
                                      <p:cBhvr>
                                        <p:cTn id="9" dur="1000" fill="hold"/>
                                        <p:tgtEl>
                                          <p:spTgt spid="1914"/>
                                        </p:tgtEl>
                                        <p:attrNameLst>
                                          <p:attrName>style.rotation</p:attrName>
                                        </p:attrNameLst>
                                      </p:cBhvr>
                                      <p:tavLst>
                                        <p:tav tm="0">
                                          <p:val>
                                            <p:fltVal val="90"/>
                                          </p:val>
                                        </p:tav>
                                        <p:tav tm="100000">
                                          <p:val>
                                            <p:fltVal val="0"/>
                                          </p:val>
                                        </p:tav>
                                      </p:tavLst>
                                    </p:anim>
                                    <p:animEffect transition="in" filter="fade">
                                      <p:cBhvr>
                                        <p:cTn id="10" dur="1000"/>
                                        <p:tgtEl>
                                          <p:spTgt spid="1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12" name="Google Shape;1921;p17"/>
          <p:cNvSpPr txBox="1">
            <a:spLocks/>
          </p:cNvSpPr>
          <p:nvPr/>
        </p:nvSpPr>
        <p:spPr>
          <a:xfrm>
            <a:off x="560838" y="235445"/>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smtClean="0">
                <a:solidFill>
                  <a:srgbClr val="F55D4B"/>
                </a:solidFill>
                <a:latin typeface="Merriweather" panose="020B0604020202020204" charset="-93"/>
              </a:rPr>
              <a:t>1. </a:t>
            </a:r>
            <a:r>
              <a:rPr lang="vi-VN" sz="2400" i="1" dirty="0">
                <a:solidFill>
                  <a:srgbClr val="F55D4B"/>
                </a:solidFill>
                <a:latin typeface="Merriweather" panose="020B0604020202020204" charset="-93"/>
              </a:rPr>
              <a:t>Đưa được trang web lên </a:t>
            </a:r>
            <a:r>
              <a:rPr lang="vi-VN" sz="2400" i="1" dirty="0" smtClean="0">
                <a:solidFill>
                  <a:srgbClr val="F55D4B"/>
                </a:solidFill>
                <a:latin typeface="Merriweather" panose="020B0604020202020204" charset="-93"/>
              </a:rPr>
              <a:t>hosting</a:t>
            </a:r>
            <a:endParaRPr lang="vi-VN" sz="2400" i="1" dirty="0">
              <a:solidFill>
                <a:srgbClr val="F55D4B"/>
              </a:solidFill>
              <a:latin typeface="Merriweather" panose="020B0604020202020204" charset="-93"/>
            </a:endParaRPr>
          </a:p>
        </p:txBody>
      </p:sp>
      <p:sp>
        <p:nvSpPr>
          <p:cNvPr id="14" name="Text Placeholder 5"/>
          <p:cNvSpPr txBox="1">
            <a:spLocks/>
          </p:cNvSpPr>
          <p:nvPr/>
        </p:nvSpPr>
        <p:spPr>
          <a:xfrm>
            <a:off x="1157386" y="818174"/>
            <a:ext cx="6672163"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ctr"/>
            <a:r>
              <a:rPr lang="vi-VN" dirty="0">
                <a:solidFill>
                  <a:schemeClr val="bg2">
                    <a:lumMod val="75000"/>
                  </a:schemeClr>
                </a:solidFill>
                <a:latin typeface="Merriweather" panose="020B0604020202020204" charset="-93"/>
              </a:rPr>
              <a:t>Nhóm đã đưa được database và trang web lên một </a:t>
            </a:r>
            <a:r>
              <a:rPr lang="vi-VN" dirty="0" smtClean="0">
                <a:solidFill>
                  <a:schemeClr val="bg2">
                    <a:lumMod val="75000"/>
                  </a:schemeClr>
                </a:solidFill>
                <a:latin typeface="Merriweather" panose="020B0604020202020204" charset="-93"/>
              </a:rPr>
              <a:t>hosting </a:t>
            </a:r>
            <a:r>
              <a:rPr lang="vi-VN" dirty="0">
                <a:solidFill>
                  <a:schemeClr val="bg2">
                    <a:lumMod val="75000"/>
                  </a:schemeClr>
                </a:solidFill>
                <a:latin typeface="Merriweather" panose="020B0604020202020204" charset="-93"/>
              </a:rPr>
              <a:t>có tên miền là </a:t>
            </a:r>
            <a:r>
              <a:rPr lang="vi-VN" dirty="0">
                <a:solidFill>
                  <a:schemeClr val="bg2">
                    <a:lumMod val="75000"/>
                  </a:schemeClr>
                </a:solidFill>
                <a:latin typeface="Merriweather" panose="020B0604020202020204" charset="-93"/>
                <a:hlinkClick r:id="rId2"/>
              </a:rPr>
              <a:t>http://</a:t>
            </a:r>
            <a:r>
              <a:rPr lang="vi-VN" dirty="0" smtClean="0">
                <a:solidFill>
                  <a:schemeClr val="bg2">
                    <a:lumMod val="75000"/>
                  </a:schemeClr>
                </a:solidFill>
                <a:latin typeface="Merriweather" panose="020B0604020202020204" charset="-93"/>
                <a:hlinkClick r:id="rId2"/>
              </a:rPr>
              <a:t>btltw.somee.com</a:t>
            </a:r>
            <a:r>
              <a:rPr lang="vi-VN" dirty="0" smtClean="0">
                <a:solidFill>
                  <a:schemeClr val="bg2">
                    <a:lumMod val="75000"/>
                  </a:schemeClr>
                </a:solidFill>
                <a:latin typeface="Merriweather" panose="020B0604020202020204" charset="-93"/>
              </a:rPr>
              <a:t> hay </a:t>
            </a:r>
            <a:r>
              <a:rPr lang="vi-VN" dirty="0" smtClean="0">
                <a:solidFill>
                  <a:schemeClr val="bg2">
                    <a:lumMod val="75000"/>
                  </a:schemeClr>
                </a:solidFill>
                <a:latin typeface="Merriweather" panose="020B0604020202020204" charset="-93"/>
                <a:hlinkClick r:id="rId3"/>
              </a:rPr>
              <a:t>http://www.btltw.somee.com</a:t>
            </a:r>
            <a:r>
              <a:rPr lang="vi-VN" dirty="0" smtClean="0">
                <a:solidFill>
                  <a:schemeClr val="bg2">
                    <a:lumMod val="75000"/>
                  </a:schemeClr>
                </a:solidFill>
                <a:latin typeface="Merriweather" panose="020B0604020202020204" charset="-93"/>
              </a:rPr>
              <a:t>  </a:t>
            </a:r>
            <a:r>
              <a:rPr lang="vi-VN" sz="1200" dirty="0" smtClean="0">
                <a:latin typeface="Merriweather" panose="020B0604020202020204" charset="-93"/>
              </a:rPr>
              <a:t>:</a:t>
            </a:r>
            <a:endParaRPr lang="vi-VN" sz="1200" dirty="0">
              <a:latin typeface="Merriweather" panose="020B0604020202020204" charset="-93"/>
            </a:endParaRPr>
          </a:p>
        </p:txBody>
      </p:sp>
      <p:pic>
        <p:nvPicPr>
          <p:cNvPr id="2" name="Picture 1"/>
          <p:cNvPicPr>
            <a:picLocks noChangeAspect="1"/>
          </p:cNvPicPr>
          <p:nvPr/>
        </p:nvPicPr>
        <p:blipFill>
          <a:blip r:embed="rId4"/>
          <a:stretch>
            <a:fillRect/>
          </a:stretch>
        </p:blipFill>
        <p:spPr>
          <a:xfrm>
            <a:off x="1678241" y="1400903"/>
            <a:ext cx="5465029" cy="3463482"/>
          </a:xfrm>
          <a:prstGeom prst="rect">
            <a:avLst/>
          </a:prstGeom>
        </p:spPr>
      </p:pic>
    </p:spTree>
    <p:extLst>
      <p:ext uri="{BB962C8B-B14F-4D97-AF65-F5344CB8AC3E}">
        <p14:creationId xmlns:p14="http://schemas.microsoft.com/office/powerpoint/2010/main" val="49608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2106176"/>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marL="0" lvl="0" indent="0" algn="ctr" rtl="0">
              <a:spcBef>
                <a:spcPts val="0"/>
              </a:spcBef>
              <a:spcAft>
                <a:spcPts val="0"/>
              </a:spcAft>
              <a:buNone/>
            </a:pPr>
            <a:r>
              <a:rPr lang="vi-VN" dirty="0" smtClean="0"/>
              <a:t>Phân Công công việc</a:t>
            </a:r>
            <a:endParaRPr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5980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14"/>
                                        </p:tgtEl>
                                        <p:attrNameLst>
                                          <p:attrName>style.visibility</p:attrName>
                                        </p:attrNameLst>
                                      </p:cBhvr>
                                      <p:to>
                                        <p:strVal val="visible"/>
                                      </p:to>
                                    </p:set>
                                    <p:anim calcmode="lin" valueType="num">
                                      <p:cBhvr>
                                        <p:cTn id="7" dur="1000" fill="hold"/>
                                        <p:tgtEl>
                                          <p:spTgt spid="1914"/>
                                        </p:tgtEl>
                                        <p:attrNameLst>
                                          <p:attrName>ppt_w</p:attrName>
                                        </p:attrNameLst>
                                      </p:cBhvr>
                                      <p:tavLst>
                                        <p:tav tm="0">
                                          <p:val>
                                            <p:fltVal val="0"/>
                                          </p:val>
                                        </p:tav>
                                        <p:tav tm="100000">
                                          <p:val>
                                            <p:strVal val="#ppt_w"/>
                                          </p:val>
                                        </p:tav>
                                      </p:tavLst>
                                    </p:anim>
                                    <p:anim calcmode="lin" valueType="num">
                                      <p:cBhvr>
                                        <p:cTn id="8" dur="1000" fill="hold"/>
                                        <p:tgtEl>
                                          <p:spTgt spid="1914"/>
                                        </p:tgtEl>
                                        <p:attrNameLst>
                                          <p:attrName>ppt_h</p:attrName>
                                        </p:attrNameLst>
                                      </p:cBhvr>
                                      <p:tavLst>
                                        <p:tav tm="0">
                                          <p:val>
                                            <p:fltVal val="0"/>
                                          </p:val>
                                        </p:tav>
                                        <p:tav tm="100000">
                                          <p:val>
                                            <p:strVal val="#ppt_h"/>
                                          </p:val>
                                        </p:tav>
                                      </p:tavLst>
                                    </p:anim>
                                    <p:anim calcmode="lin" valueType="num">
                                      <p:cBhvr>
                                        <p:cTn id="9" dur="1000" fill="hold"/>
                                        <p:tgtEl>
                                          <p:spTgt spid="1914"/>
                                        </p:tgtEl>
                                        <p:attrNameLst>
                                          <p:attrName>style.rotation</p:attrName>
                                        </p:attrNameLst>
                                      </p:cBhvr>
                                      <p:tavLst>
                                        <p:tav tm="0">
                                          <p:val>
                                            <p:fltVal val="90"/>
                                          </p:val>
                                        </p:tav>
                                        <p:tav tm="100000">
                                          <p:val>
                                            <p:fltVal val="0"/>
                                          </p:val>
                                        </p:tav>
                                      </p:tavLst>
                                    </p:anim>
                                    <p:animEffect transition="in" filter="fade">
                                      <p:cBhvr>
                                        <p:cTn id="10" dur="1000"/>
                                        <p:tgtEl>
                                          <p:spTgt spid="1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1715250" y="2479484"/>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1500" dirty="0" smtClean="0">
                <a:solidFill>
                  <a:schemeClr val="lt1"/>
                </a:solidFill>
              </a:rPr>
              <a:t>THANKS!</a:t>
            </a:r>
            <a:endParaRPr sz="11500" dirty="0">
              <a:solidFill>
                <a:schemeClr val="lt1"/>
              </a:solidFill>
            </a:endParaRPr>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2"/>
                                        </p:tgtEl>
                                        <p:attrNameLst>
                                          <p:attrName>style.visibility</p:attrName>
                                        </p:attrNameLst>
                                      </p:cBhvr>
                                      <p:to>
                                        <p:strVal val="visible"/>
                                      </p:to>
                                    </p:set>
                                    <p:anim calcmode="lin" valueType="num">
                                      <p:cBhvr additive="base">
                                        <p:cTn id="7" dur="500" fill="hold"/>
                                        <p:tgtEl>
                                          <p:spTgt spid="2142"/>
                                        </p:tgtEl>
                                        <p:attrNameLst>
                                          <p:attrName>ppt_x</p:attrName>
                                        </p:attrNameLst>
                                      </p:cBhvr>
                                      <p:tavLst>
                                        <p:tav tm="0">
                                          <p:val>
                                            <p:strVal val="#ppt_x"/>
                                          </p:val>
                                        </p:tav>
                                        <p:tav tm="100000">
                                          <p:val>
                                            <p:strVal val="#ppt_x"/>
                                          </p:val>
                                        </p:tav>
                                      </p:tavLst>
                                    </p:anim>
                                    <p:anim calcmode="lin" valueType="num">
                                      <p:cBhvr additive="base">
                                        <p:cTn id="8" dur="500" fill="hold"/>
                                        <p:tgtEl>
                                          <p:spTgt spid="2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063"/>
        <p:cNvGrpSpPr/>
        <p:nvPr/>
      </p:nvGrpSpPr>
      <p:grpSpPr>
        <a:xfrm>
          <a:off x="0" y="0"/>
          <a:ext cx="0" cy="0"/>
          <a:chOff x="0" y="0"/>
          <a:chExt cx="0" cy="0"/>
        </a:xfrm>
      </p:grpSpPr>
      <p:sp>
        <p:nvSpPr>
          <p:cNvPr id="2064" name="Google Shape;2064;p31"/>
          <p:cNvSpPr txBox="1">
            <a:spLocks noGrp="1"/>
          </p:cNvSpPr>
          <p:nvPr>
            <p:ph type="body" idx="1"/>
          </p:nvPr>
        </p:nvSpPr>
        <p:spPr>
          <a:xfrm>
            <a:off x="5905663" y="1329425"/>
            <a:ext cx="2296500" cy="147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b="1" dirty="0">
              <a:solidFill>
                <a:srgbClr val="FFFFFF"/>
              </a:solidFill>
            </a:endParaRPr>
          </a:p>
          <a:p>
            <a:pPr marL="0" lvl="0" indent="0">
              <a:buNone/>
            </a:pPr>
            <a:r>
              <a:rPr lang="vi-VN" dirty="0" smtClean="0">
                <a:solidFill>
                  <a:schemeClr val="tx2"/>
                </a:solidFill>
              </a:rPr>
              <a:t>Các chức năng tự tìm hiểu được</a:t>
            </a:r>
            <a:endParaRPr dirty="0">
              <a:solidFill>
                <a:schemeClr val="tx2"/>
              </a:solidFill>
            </a:endParaRPr>
          </a:p>
        </p:txBody>
      </p:sp>
      <p:sp>
        <p:nvSpPr>
          <p:cNvPr id="2065" name="Google Shape;2065;p31"/>
          <p:cNvSpPr txBox="1">
            <a:spLocks noGrp="1"/>
          </p:cNvSpPr>
          <p:nvPr>
            <p:ph type="body" idx="2"/>
          </p:nvPr>
        </p:nvSpPr>
        <p:spPr>
          <a:xfrm>
            <a:off x="3499665" y="1317893"/>
            <a:ext cx="2296500" cy="147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b="1" dirty="0">
              <a:solidFill>
                <a:srgbClr val="FFFFFF"/>
              </a:solidFill>
            </a:endParaRPr>
          </a:p>
          <a:p>
            <a:pPr marL="0" lvl="0" indent="0" algn="l" rtl="0">
              <a:spcBef>
                <a:spcPts val="600"/>
              </a:spcBef>
              <a:spcAft>
                <a:spcPts val="0"/>
              </a:spcAft>
              <a:buNone/>
            </a:pPr>
            <a:r>
              <a:rPr lang="vi-VN" dirty="0" smtClean="0">
                <a:solidFill>
                  <a:srgbClr val="FFFFFF"/>
                </a:solidFill>
              </a:rPr>
              <a:t>Các chức năng làm được</a:t>
            </a:r>
            <a:endParaRPr dirty="0">
              <a:solidFill>
                <a:srgbClr val="FFFFFF"/>
              </a:solidFill>
            </a:endParaRPr>
          </a:p>
        </p:txBody>
      </p:sp>
      <p:sp>
        <p:nvSpPr>
          <p:cNvPr id="2066" name="Google Shape;2066;p31"/>
          <p:cNvSpPr txBox="1">
            <a:spLocks noGrp="1"/>
          </p:cNvSpPr>
          <p:nvPr>
            <p:ph type="body" idx="3"/>
          </p:nvPr>
        </p:nvSpPr>
        <p:spPr>
          <a:xfrm>
            <a:off x="1048370" y="1317893"/>
            <a:ext cx="2296500" cy="147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200" b="1" dirty="0">
              <a:solidFill>
                <a:srgbClr val="FFFFFF"/>
              </a:solidFill>
            </a:endParaRPr>
          </a:p>
          <a:p>
            <a:pPr marL="0" lvl="0" indent="0">
              <a:buNone/>
            </a:pPr>
            <a:r>
              <a:rPr lang="vi-VN" dirty="0" smtClean="0">
                <a:solidFill>
                  <a:srgbClr val="FFFFFF"/>
                </a:solidFill>
              </a:rPr>
              <a:t>Tại sao lại chọn trang web này </a:t>
            </a:r>
            <a:r>
              <a:rPr lang="vi-VN" dirty="0">
                <a:solidFill>
                  <a:srgbClr val="FFFFFF"/>
                </a:solidFill>
              </a:rPr>
              <a:t>?</a:t>
            </a:r>
          </a:p>
          <a:p>
            <a:pPr marL="0" lvl="0" indent="0" algn="l" rtl="0">
              <a:spcBef>
                <a:spcPts val="600"/>
              </a:spcBef>
              <a:spcAft>
                <a:spcPts val="0"/>
              </a:spcAft>
              <a:buNone/>
            </a:pPr>
            <a:endParaRPr sz="1200" dirty="0">
              <a:solidFill>
                <a:srgbClr val="FFFFFF"/>
              </a:solidFill>
            </a:endParaRPr>
          </a:p>
        </p:txBody>
      </p:sp>
      <p:sp>
        <p:nvSpPr>
          <p:cNvPr id="2070" name="Google Shape;2070;p3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MỤC TIÊU ĐỀ TÀI</a:t>
            </a:r>
            <a:endParaRPr dirty="0">
              <a:solidFill>
                <a:srgbClr val="FFFFFF"/>
              </a:solidFill>
            </a:endParaRPr>
          </a:p>
        </p:txBody>
      </p:sp>
      <p:sp>
        <p:nvSpPr>
          <p:cNvPr id="2076" name="Google Shape;2076;p31"/>
          <p:cNvSpPr/>
          <p:nvPr/>
        </p:nvSpPr>
        <p:spPr>
          <a:xfrm>
            <a:off x="1051208" y="1392652"/>
            <a:ext cx="236622" cy="285697"/>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6" name="Google Shape;2434;p49">
            <a:extLst>
              <a:ext uri="{FF2B5EF4-FFF2-40B4-BE49-F238E27FC236}">
                <a16:creationId xmlns:a16="http://schemas.microsoft.com/office/drawing/2014/main" id="{6BE357C7-26C6-4D68-B6E7-3BCF5CE22CF9}"/>
              </a:ext>
            </a:extLst>
          </p:cNvPr>
          <p:cNvSpPr/>
          <p:nvPr/>
        </p:nvSpPr>
        <p:spPr>
          <a:xfrm>
            <a:off x="3499665" y="1392653"/>
            <a:ext cx="251070" cy="285697"/>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73;p31">
            <a:extLst>
              <a:ext uri="{FF2B5EF4-FFF2-40B4-BE49-F238E27FC236}">
                <a16:creationId xmlns:a16="http://schemas.microsoft.com/office/drawing/2014/main" id="{3E6EB0AA-2C01-4A27-BB05-CF449F15057D}"/>
              </a:ext>
            </a:extLst>
          </p:cNvPr>
          <p:cNvSpPr/>
          <p:nvPr/>
        </p:nvSpPr>
        <p:spPr>
          <a:xfrm>
            <a:off x="5905663" y="1444464"/>
            <a:ext cx="337079" cy="233885"/>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73;p31">
            <a:extLst>
              <a:ext uri="{FF2B5EF4-FFF2-40B4-BE49-F238E27FC236}">
                <a16:creationId xmlns:a16="http://schemas.microsoft.com/office/drawing/2014/main" id="{B407D743-BC85-4443-9557-54D3185B68B0}"/>
              </a:ext>
            </a:extLst>
          </p:cNvPr>
          <p:cNvSpPr/>
          <p:nvPr/>
        </p:nvSpPr>
        <p:spPr>
          <a:xfrm>
            <a:off x="2041067" y="2621699"/>
            <a:ext cx="337079" cy="233885"/>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65;p31"/>
          <p:cNvSpPr txBox="1">
            <a:spLocks/>
          </p:cNvSpPr>
          <p:nvPr/>
        </p:nvSpPr>
        <p:spPr>
          <a:xfrm>
            <a:off x="4799980" y="2468005"/>
            <a:ext cx="2609687" cy="14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Merriweather"/>
              <a:buChar char="✖"/>
              <a:defRPr sz="1800" b="0" i="0" u="none" strike="noStrike" cap="none">
                <a:solidFill>
                  <a:schemeClr val="dk1"/>
                </a:solidFill>
                <a:latin typeface="Merriweather"/>
                <a:ea typeface="Merriweather"/>
                <a:cs typeface="Merriweather"/>
                <a:sym typeface="Merriweather"/>
              </a:defRPr>
            </a:lvl1pPr>
            <a:lvl2pPr marL="914400" marR="0" lvl="1" indent="-342900" algn="l" rtl="0">
              <a:lnSpc>
                <a:spcPct val="100000"/>
              </a:lnSpc>
              <a:spcBef>
                <a:spcPts val="0"/>
              </a:spcBef>
              <a:spcAft>
                <a:spcPts val="0"/>
              </a:spcAft>
              <a:buClr>
                <a:schemeClr val="accent1"/>
              </a:buClr>
              <a:buSzPts val="1800"/>
              <a:buFont typeface="Merriweather"/>
              <a:buChar char="○"/>
              <a:defRPr sz="1800" b="0" i="0" u="none" strike="noStrike" cap="none">
                <a:solidFill>
                  <a:schemeClr val="dk1"/>
                </a:solidFill>
                <a:latin typeface="Merriweather"/>
                <a:ea typeface="Merriweather"/>
                <a:cs typeface="Merriweather"/>
                <a:sym typeface="Merriweather"/>
              </a:defRPr>
            </a:lvl2pPr>
            <a:lvl3pPr marL="1371600" marR="0" lvl="2" indent="-342900" algn="l" rtl="0">
              <a:lnSpc>
                <a:spcPct val="100000"/>
              </a:lnSpc>
              <a:spcBef>
                <a:spcPts val="0"/>
              </a:spcBef>
              <a:spcAft>
                <a:spcPts val="0"/>
              </a:spcAft>
              <a:buClr>
                <a:schemeClr val="accent1"/>
              </a:buClr>
              <a:buSzPts val="1800"/>
              <a:buFont typeface="Merriweather"/>
              <a:buChar char="■"/>
              <a:defRPr sz="1800" b="0" i="0" u="none" strike="noStrike" cap="none">
                <a:solidFill>
                  <a:schemeClr val="dk1"/>
                </a:solidFill>
                <a:latin typeface="Merriweather"/>
                <a:ea typeface="Merriweather"/>
                <a:cs typeface="Merriweather"/>
                <a:sym typeface="Merriweather"/>
              </a:defRPr>
            </a:lvl3pPr>
            <a:lvl4pPr marL="1828800" marR="0" lvl="3"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4pPr>
            <a:lvl5pPr marL="2286000" marR="0" lvl="4"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5pPr>
            <a:lvl6pPr marL="2743200" marR="0" lvl="5"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6pPr>
            <a:lvl7pPr marL="3200400" marR="0" lvl="6"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7pPr>
            <a:lvl8pPr marL="3657600" marR="0" lvl="7"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8pPr>
            <a:lvl9pPr marL="4114800" marR="0" lvl="8"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9pPr>
          </a:lstStyle>
          <a:p>
            <a:pPr marL="0" indent="0">
              <a:buFont typeface="Merriweather"/>
              <a:buNone/>
            </a:pPr>
            <a:endParaRPr lang="vi-VN" sz="1200" b="1" dirty="0" smtClean="0">
              <a:solidFill>
                <a:srgbClr val="FFFFFF"/>
              </a:solidFill>
            </a:endParaRPr>
          </a:p>
          <a:p>
            <a:pPr marL="0" indent="0">
              <a:buNone/>
            </a:pPr>
            <a:r>
              <a:rPr lang="vi-VN" dirty="0" smtClean="0">
                <a:solidFill>
                  <a:srgbClr val="FFFFFF"/>
                </a:solidFill>
              </a:rPr>
              <a:t>Phân công công việc</a:t>
            </a:r>
            <a:endParaRPr lang="vi-VN" dirty="0">
              <a:solidFill>
                <a:srgbClr val="FFFFFF"/>
              </a:solidFill>
            </a:endParaRPr>
          </a:p>
        </p:txBody>
      </p:sp>
      <p:sp>
        <p:nvSpPr>
          <p:cNvPr id="15" name="Google Shape;2434;p49">
            <a:extLst>
              <a:ext uri="{FF2B5EF4-FFF2-40B4-BE49-F238E27FC236}">
                <a16:creationId xmlns:a16="http://schemas.microsoft.com/office/drawing/2014/main" id="{6BE357C7-26C6-4D68-B6E7-3BCF5CE22CF9}"/>
              </a:ext>
            </a:extLst>
          </p:cNvPr>
          <p:cNvSpPr/>
          <p:nvPr/>
        </p:nvSpPr>
        <p:spPr>
          <a:xfrm>
            <a:off x="4802850" y="2587730"/>
            <a:ext cx="251070" cy="285697"/>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64;p31"/>
          <p:cNvSpPr txBox="1">
            <a:spLocks/>
          </p:cNvSpPr>
          <p:nvPr/>
        </p:nvSpPr>
        <p:spPr>
          <a:xfrm>
            <a:off x="2038229" y="2474974"/>
            <a:ext cx="2296500" cy="14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Merriweather"/>
              <a:buChar char="✖"/>
              <a:defRPr sz="1800" b="0" i="0" u="none" strike="noStrike" cap="none">
                <a:solidFill>
                  <a:schemeClr val="dk1"/>
                </a:solidFill>
                <a:latin typeface="Merriweather"/>
                <a:ea typeface="Merriweather"/>
                <a:cs typeface="Merriweather"/>
                <a:sym typeface="Merriweather"/>
              </a:defRPr>
            </a:lvl1pPr>
            <a:lvl2pPr marL="914400" marR="0" lvl="1" indent="-342900" algn="l" rtl="0">
              <a:lnSpc>
                <a:spcPct val="100000"/>
              </a:lnSpc>
              <a:spcBef>
                <a:spcPts val="0"/>
              </a:spcBef>
              <a:spcAft>
                <a:spcPts val="0"/>
              </a:spcAft>
              <a:buClr>
                <a:schemeClr val="accent1"/>
              </a:buClr>
              <a:buSzPts val="1800"/>
              <a:buFont typeface="Merriweather"/>
              <a:buChar char="○"/>
              <a:defRPr sz="1800" b="0" i="0" u="none" strike="noStrike" cap="none">
                <a:solidFill>
                  <a:schemeClr val="dk1"/>
                </a:solidFill>
                <a:latin typeface="Merriweather"/>
                <a:ea typeface="Merriweather"/>
                <a:cs typeface="Merriweather"/>
                <a:sym typeface="Merriweather"/>
              </a:defRPr>
            </a:lvl2pPr>
            <a:lvl3pPr marL="1371600" marR="0" lvl="2" indent="-342900" algn="l" rtl="0">
              <a:lnSpc>
                <a:spcPct val="100000"/>
              </a:lnSpc>
              <a:spcBef>
                <a:spcPts val="0"/>
              </a:spcBef>
              <a:spcAft>
                <a:spcPts val="0"/>
              </a:spcAft>
              <a:buClr>
                <a:schemeClr val="accent1"/>
              </a:buClr>
              <a:buSzPts val="1800"/>
              <a:buFont typeface="Merriweather"/>
              <a:buChar char="■"/>
              <a:defRPr sz="1800" b="0" i="0" u="none" strike="noStrike" cap="none">
                <a:solidFill>
                  <a:schemeClr val="dk1"/>
                </a:solidFill>
                <a:latin typeface="Merriweather"/>
                <a:ea typeface="Merriweather"/>
                <a:cs typeface="Merriweather"/>
                <a:sym typeface="Merriweather"/>
              </a:defRPr>
            </a:lvl3pPr>
            <a:lvl4pPr marL="1828800" marR="0" lvl="3"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4pPr>
            <a:lvl5pPr marL="2286000" marR="0" lvl="4"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5pPr>
            <a:lvl6pPr marL="2743200" marR="0" lvl="5"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6pPr>
            <a:lvl7pPr marL="3200400" marR="0" lvl="6"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7pPr>
            <a:lvl8pPr marL="3657600" marR="0" lvl="7"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8pPr>
            <a:lvl9pPr marL="4114800" marR="0" lvl="8" indent="-342900" algn="l" rtl="0">
              <a:lnSpc>
                <a:spcPct val="100000"/>
              </a:lnSpc>
              <a:spcBef>
                <a:spcPts val="0"/>
              </a:spcBef>
              <a:spcAft>
                <a:spcPts val="0"/>
              </a:spcAft>
              <a:buClr>
                <a:schemeClr val="dk1"/>
              </a:buClr>
              <a:buSzPts val="1800"/>
              <a:buFont typeface="Merriweather"/>
              <a:buChar char="■"/>
              <a:defRPr sz="1800" b="0" i="0" u="none" strike="noStrike" cap="none">
                <a:solidFill>
                  <a:schemeClr val="dk1"/>
                </a:solidFill>
                <a:latin typeface="Merriweather"/>
                <a:ea typeface="Merriweather"/>
                <a:cs typeface="Merriweather"/>
                <a:sym typeface="Merriweather"/>
              </a:defRPr>
            </a:lvl9pPr>
          </a:lstStyle>
          <a:p>
            <a:pPr marL="0" indent="0">
              <a:buFont typeface="Merriweather"/>
              <a:buNone/>
            </a:pPr>
            <a:endParaRPr lang="vi-VN" sz="1200" b="1" dirty="0" smtClean="0">
              <a:solidFill>
                <a:srgbClr val="FFFFFF"/>
              </a:solidFill>
            </a:endParaRPr>
          </a:p>
          <a:p>
            <a:pPr marL="0" indent="0">
              <a:buFont typeface="Merriweather"/>
              <a:buNone/>
            </a:pPr>
            <a:r>
              <a:rPr lang="vi-VN" dirty="0" smtClean="0">
                <a:solidFill>
                  <a:schemeClr val="tx2"/>
                </a:solidFill>
              </a:rPr>
              <a:t>Đưa Toàn bộ trang web lên hosting</a:t>
            </a:r>
            <a:endParaRPr lang="vi-VN"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build="p"/>
      <p:bldP spid="2065" grpId="0" build="p"/>
      <p:bldP spid="2066" grpId="0" build="p"/>
      <p:bldP spid="2070" grpId="0"/>
      <p:bldP spid="2076" grpId="0" animBg="1"/>
      <p:bldP spid="16" grpId="0" animBg="1"/>
      <p:bldP spid="18" grpId="0" animBg="1"/>
      <p:bldP spid="23" grpId="0" animBg="1"/>
      <p:bldP spid="14" grpId="0"/>
      <p:bldP spid="15"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306286" y="1657434"/>
            <a:ext cx="6372808"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lvl="0"/>
            <a:r>
              <a:rPr lang="vi-VN" dirty="0" smtClean="0">
                <a:solidFill>
                  <a:srgbClr val="FFFFFF"/>
                </a:solidFill>
              </a:rPr>
              <a:t>Tại sao lại chọn trang web này?</a:t>
            </a:r>
            <a:endParaRPr lang="vi-VN" dirty="0">
              <a:solidFill>
                <a:srgbClr val="FFFFFF"/>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14"/>
                                        </p:tgtEl>
                                        <p:attrNameLst>
                                          <p:attrName>style.visibility</p:attrName>
                                        </p:attrNameLst>
                                      </p:cBhvr>
                                      <p:to>
                                        <p:strVal val="visible"/>
                                      </p:to>
                                    </p:set>
                                    <p:anim calcmode="lin" valueType="num">
                                      <p:cBhvr>
                                        <p:cTn id="7" dur="1000" fill="hold"/>
                                        <p:tgtEl>
                                          <p:spTgt spid="1914"/>
                                        </p:tgtEl>
                                        <p:attrNameLst>
                                          <p:attrName>ppt_w</p:attrName>
                                        </p:attrNameLst>
                                      </p:cBhvr>
                                      <p:tavLst>
                                        <p:tav tm="0">
                                          <p:val>
                                            <p:fltVal val="0"/>
                                          </p:val>
                                        </p:tav>
                                        <p:tav tm="100000">
                                          <p:val>
                                            <p:strVal val="#ppt_w"/>
                                          </p:val>
                                        </p:tav>
                                      </p:tavLst>
                                    </p:anim>
                                    <p:anim calcmode="lin" valueType="num">
                                      <p:cBhvr>
                                        <p:cTn id="8" dur="1000" fill="hold"/>
                                        <p:tgtEl>
                                          <p:spTgt spid="1914"/>
                                        </p:tgtEl>
                                        <p:attrNameLst>
                                          <p:attrName>ppt_h</p:attrName>
                                        </p:attrNameLst>
                                      </p:cBhvr>
                                      <p:tavLst>
                                        <p:tav tm="0">
                                          <p:val>
                                            <p:fltVal val="0"/>
                                          </p:val>
                                        </p:tav>
                                        <p:tav tm="100000">
                                          <p:val>
                                            <p:strVal val="#ppt_h"/>
                                          </p:val>
                                        </p:tav>
                                      </p:tavLst>
                                    </p:anim>
                                    <p:anim calcmode="lin" valueType="num">
                                      <p:cBhvr>
                                        <p:cTn id="9" dur="1000" fill="hold"/>
                                        <p:tgtEl>
                                          <p:spTgt spid="1914"/>
                                        </p:tgtEl>
                                        <p:attrNameLst>
                                          <p:attrName>style.rotation</p:attrName>
                                        </p:attrNameLst>
                                      </p:cBhvr>
                                      <p:tavLst>
                                        <p:tav tm="0">
                                          <p:val>
                                            <p:fltVal val="90"/>
                                          </p:val>
                                        </p:tav>
                                        <p:tav tm="100000">
                                          <p:val>
                                            <p:fltVal val="0"/>
                                          </p:val>
                                        </p:tav>
                                      </p:tavLst>
                                    </p:anim>
                                    <p:animEffect transition="in" filter="fade">
                                      <p:cBhvr>
                                        <p:cTn id="10" dur="1000"/>
                                        <p:tgtEl>
                                          <p:spTgt spid="1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2" name="Google Shape;1922;p1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 name="Google Shape;1897;p14"/>
          <p:cNvSpPr txBox="1"/>
          <p:nvPr/>
        </p:nvSpPr>
        <p:spPr>
          <a:xfrm>
            <a:off x="1193012" y="1863571"/>
            <a:ext cx="6821984" cy="1448795"/>
          </a:xfrm>
          <a:prstGeom prst="rect">
            <a:avLst/>
          </a:prstGeom>
          <a:noFill/>
          <a:ln>
            <a:noFill/>
          </a:ln>
        </p:spPr>
        <p:txBody>
          <a:bodyPr spcFirstLastPara="1" wrap="square" lIns="91425" tIns="91425" rIns="91425" bIns="91425" anchor="t" anchorCtr="0">
            <a:noAutofit/>
          </a:bodyPr>
          <a:lstStyle/>
          <a:p>
            <a:pPr algn="ctr" fontAlgn="t"/>
            <a:r>
              <a:rPr lang="vi-VN" sz="1500" dirty="0" smtClean="0">
                <a:solidFill>
                  <a:schemeClr val="bg2">
                    <a:lumMod val="75000"/>
                  </a:schemeClr>
                </a:solidFill>
                <a:latin typeface="Merriweather" panose="020B0604020202020204" charset="-93"/>
              </a:rPr>
              <a:t>Nhóm chọn trang web này </a:t>
            </a:r>
            <a:r>
              <a:rPr lang="vi-VN" sz="1500" dirty="0">
                <a:solidFill>
                  <a:schemeClr val="bg2">
                    <a:lumMod val="75000"/>
                  </a:schemeClr>
                </a:solidFill>
                <a:latin typeface="Merriweather" panose="020B0604020202020204" charset="-93"/>
              </a:rPr>
              <a:t>v</a:t>
            </a:r>
            <a:r>
              <a:rPr lang="vi-VN" sz="1500" dirty="0" smtClean="0">
                <a:solidFill>
                  <a:schemeClr val="bg2">
                    <a:lumMod val="75000"/>
                  </a:schemeClr>
                </a:solidFill>
                <a:latin typeface="Merriweather" panose="020B0604020202020204" charset="-93"/>
              </a:rPr>
              <a:t>ì trang web có sử dụng template và có một giao diện nhìn rất bắt mắt, hài hòa. Trang web đã sử dụng rất </a:t>
            </a:r>
            <a:r>
              <a:rPr lang="vi-VN" sz="1500" dirty="0">
                <a:solidFill>
                  <a:schemeClr val="bg2">
                    <a:lumMod val="75000"/>
                  </a:schemeClr>
                </a:solidFill>
                <a:latin typeface="Merriweather" panose="020B0604020202020204" charset="-93"/>
              </a:rPr>
              <a:t>nhiều </a:t>
            </a:r>
            <a:r>
              <a:rPr lang="vi-VN" sz="1500" dirty="0" smtClean="0">
                <a:solidFill>
                  <a:schemeClr val="bg2">
                    <a:lumMod val="75000"/>
                  </a:schemeClr>
                </a:solidFill>
                <a:latin typeface="Merriweather" panose="020B0604020202020204" charset="-93"/>
              </a:rPr>
              <a:t>javascript, kiến cho đồ họa trang web chở nên rất chuyên nghiệp và nó có sở hữu nhiều trang web thiết kế sẵn thuận tiện cho công việc edit của nhóm, để có thể chở thành trang web hoàn thiện của nhóm</a:t>
            </a:r>
            <a:endParaRPr lang="vi-VN" sz="1500" dirty="0">
              <a:solidFill>
                <a:schemeClr val="bg2">
                  <a:lumMod val="75000"/>
                </a:schemeClr>
              </a:solidFill>
              <a:latin typeface="Merriweather" panose="020B0604020202020204" charset="-93"/>
            </a:endParaRPr>
          </a:p>
          <a:p>
            <a:pPr lvl="0"/>
            <a:endParaRPr lang="vi-VN" sz="1200" dirty="0">
              <a:solidFill>
                <a:schemeClr val="tx2">
                  <a:lumMod val="25000"/>
                </a:schemeClr>
              </a:solidFill>
              <a:latin typeface="Merriweather" panose="020B0604020202020204" charset="-93"/>
            </a:endParaRPr>
          </a:p>
          <a:p>
            <a:pPr lvl="0" algn="just" rtl="0">
              <a:spcBef>
                <a:spcPts val="600"/>
              </a:spcBef>
              <a:spcAft>
                <a:spcPts val="0"/>
              </a:spcAft>
              <a:buClr>
                <a:schemeClr val="dk1"/>
              </a:buClr>
              <a:buSzPts val="1100"/>
            </a:pPr>
            <a:endParaRPr sz="1200" dirty="0">
              <a:solidFill>
                <a:srgbClr val="2C3E50"/>
              </a:solidFill>
              <a:latin typeface="Merriweather"/>
              <a:ea typeface="Merriweather"/>
              <a:cs typeface="Merriweather"/>
              <a:sym typeface="Merriweather"/>
            </a:endParaRPr>
          </a:p>
          <a:p>
            <a:pPr lvl="1"/>
            <a:endParaRPr lang="vi-VN" sz="1200" dirty="0">
              <a:latin typeface="Merriweather" panose="020B0604020202020204" charset="-93"/>
            </a:endParaRPr>
          </a:p>
          <a:p>
            <a:pPr marL="171450" lvl="0" indent="-171450" algn="just" rtl="0">
              <a:spcBef>
                <a:spcPts val="600"/>
              </a:spcBef>
              <a:spcAft>
                <a:spcPts val="0"/>
              </a:spcAft>
              <a:buFont typeface="Wingdings" panose="05000000000000000000" pitchFamily="2" charset="2"/>
              <a:buChar char="q"/>
            </a:pPr>
            <a:endParaRPr sz="1200" dirty="0">
              <a:solidFill>
                <a:srgbClr val="2C3E50"/>
              </a:solidFill>
              <a:latin typeface="Merriweather"/>
              <a:ea typeface="Merriweather"/>
              <a:cs typeface="Merriweather"/>
              <a:sym typeface="Merriweather"/>
            </a:endParaRPr>
          </a:p>
        </p:txBody>
      </p:sp>
    </p:spTree>
    <p:extLst>
      <p:ext uri="{BB962C8B-B14F-4D97-AF65-F5344CB8AC3E}">
        <p14:creationId xmlns:p14="http://schemas.microsoft.com/office/powerpoint/2010/main" val="9295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987638"/>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r>
              <a:rPr lang="en" dirty="0" smtClean="0"/>
              <a:t>.</a:t>
            </a:r>
            <a:r>
              <a:rPr lang="vi-VN" dirty="0"/>
              <a:t/>
            </a:r>
            <a:br>
              <a:rPr lang="vi-VN" dirty="0"/>
            </a:br>
            <a:r>
              <a:rPr lang="vi-VN" dirty="0" smtClean="0"/>
              <a:t>Các chức năng làm được</a:t>
            </a:r>
            <a:endParaRPr dirty="0"/>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0935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14"/>
                                        </p:tgtEl>
                                        <p:attrNameLst>
                                          <p:attrName>style.visibility</p:attrName>
                                        </p:attrNameLst>
                                      </p:cBhvr>
                                      <p:to>
                                        <p:strVal val="visible"/>
                                      </p:to>
                                    </p:set>
                                    <p:anim calcmode="lin" valueType="num">
                                      <p:cBhvr>
                                        <p:cTn id="7" dur="1000" fill="hold"/>
                                        <p:tgtEl>
                                          <p:spTgt spid="1914"/>
                                        </p:tgtEl>
                                        <p:attrNameLst>
                                          <p:attrName>ppt_w</p:attrName>
                                        </p:attrNameLst>
                                      </p:cBhvr>
                                      <p:tavLst>
                                        <p:tav tm="0">
                                          <p:val>
                                            <p:fltVal val="0"/>
                                          </p:val>
                                        </p:tav>
                                        <p:tav tm="100000">
                                          <p:val>
                                            <p:strVal val="#ppt_w"/>
                                          </p:val>
                                        </p:tav>
                                      </p:tavLst>
                                    </p:anim>
                                    <p:anim calcmode="lin" valueType="num">
                                      <p:cBhvr>
                                        <p:cTn id="8" dur="1000" fill="hold"/>
                                        <p:tgtEl>
                                          <p:spTgt spid="1914"/>
                                        </p:tgtEl>
                                        <p:attrNameLst>
                                          <p:attrName>ppt_h</p:attrName>
                                        </p:attrNameLst>
                                      </p:cBhvr>
                                      <p:tavLst>
                                        <p:tav tm="0">
                                          <p:val>
                                            <p:fltVal val="0"/>
                                          </p:val>
                                        </p:tav>
                                        <p:tav tm="100000">
                                          <p:val>
                                            <p:strVal val="#ppt_h"/>
                                          </p:val>
                                        </p:tav>
                                      </p:tavLst>
                                    </p:anim>
                                    <p:anim calcmode="lin" valueType="num">
                                      <p:cBhvr>
                                        <p:cTn id="9" dur="1000" fill="hold"/>
                                        <p:tgtEl>
                                          <p:spTgt spid="1914"/>
                                        </p:tgtEl>
                                        <p:attrNameLst>
                                          <p:attrName>style.rotation</p:attrName>
                                        </p:attrNameLst>
                                      </p:cBhvr>
                                      <p:tavLst>
                                        <p:tav tm="0">
                                          <p:val>
                                            <p:fltVal val="90"/>
                                          </p:val>
                                        </p:tav>
                                        <p:tav tm="100000">
                                          <p:val>
                                            <p:fltVal val="0"/>
                                          </p:val>
                                        </p:tav>
                                      </p:tavLst>
                                    </p:anim>
                                    <p:animEffect transition="in" filter="fade">
                                      <p:cBhvr>
                                        <p:cTn id="10" dur="1000"/>
                                        <p:tgtEl>
                                          <p:spTgt spid="1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12" name="Google Shape;1921;p17"/>
          <p:cNvSpPr txBox="1">
            <a:spLocks/>
          </p:cNvSpPr>
          <p:nvPr/>
        </p:nvSpPr>
        <p:spPr>
          <a:xfrm>
            <a:off x="279484" y="235445"/>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smtClean="0">
                <a:solidFill>
                  <a:srgbClr val="F55D4B"/>
                </a:solidFill>
                <a:latin typeface="Merriweather" panose="020B0604020202020204" charset="-93"/>
              </a:rPr>
              <a:t>1. Cơ sở dữ liệu lớn trong SQL</a:t>
            </a:r>
            <a:endParaRPr lang="vi-VN" sz="2400" i="1" dirty="0">
              <a:solidFill>
                <a:srgbClr val="F55D4B"/>
              </a:solidFill>
              <a:latin typeface="Merriweather" panose="020B0604020202020204" charset="-93"/>
            </a:endParaRPr>
          </a:p>
        </p:txBody>
      </p:sp>
      <p:pic>
        <p:nvPicPr>
          <p:cNvPr id="13" name="Picture 12"/>
          <p:cNvPicPr>
            <a:picLocks noChangeAspect="1"/>
          </p:cNvPicPr>
          <p:nvPr/>
        </p:nvPicPr>
        <p:blipFill>
          <a:blip r:embed="rId2"/>
          <a:stretch>
            <a:fillRect/>
          </a:stretch>
        </p:blipFill>
        <p:spPr>
          <a:xfrm>
            <a:off x="1724026" y="1304924"/>
            <a:ext cx="5509406" cy="3328131"/>
          </a:xfrm>
          <a:prstGeom prst="rect">
            <a:avLst/>
          </a:prstGeom>
        </p:spPr>
      </p:pic>
      <p:sp>
        <p:nvSpPr>
          <p:cNvPr id="14" name="Text Placeholder 5"/>
          <p:cNvSpPr txBox="1">
            <a:spLocks/>
          </p:cNvSpPr>
          <p:nvPr/>
        </p:nvSpPr>
        <p:spPr>
          <a:xfrm>
            <a:off x="991962" y="818174"/>
            <a:ext cx="476794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600" dirty="0" smtClean="0">
                <a:solidFill>
                  <a:schemeClr val="bg2">
                    <a:lumMod val="75000"/>
                  </a:schemeClr>
                </a:solidFill>
                <a:latin typeface="Merriweather" panose="020B0604020202020204" charset="-93"/>
              </a:rPr>
              <a:t>a) Cơ sở dữ liệu của phần sản phẩm</a:t>
            </a:r>
            <a:r>
              <a:rPr lang="vi-VN" sz="1300" dirty="0" smtClean="0">
                <a:latin typeface="Merriweather" panose="020B0604020202020204" charset="-93"/>
              </a:rPr>
              <a:t>:</a:t>
            </a:r>
            <a:endParaRPr lang="vi-VN" sz="1300" dirty="0">
              <a:latin typeface="Merriweather" panose="020B0604020202020204" charset="-93"/>
            </a:endParaRPr>
          </a:p>
        </p:txBody>
      </p:sp>
    </p:spTree>
    <p:extLst>
      <p:ext uri="{BB962C8B-B14F-4D97-AF65-F5344CB8AC3E}">
        <p14:creationId xmlns:p14="http://schemas.microsoft.com/office/powerpoint/2010/main" val="349278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12" name="Google Shape;1921;p17"/>
          <p:cNvSpPr txBox="1">
            <a:spLocks/>
          </p:cNvSpPr>
          <p:nvPr/>
        </p:nvSpPr>
        <p:spPr>
          <a:xfrm>
            <a:off x="285750" y="235445"/>
            <a:ext cx="5337544" cy="5827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vi-VN" sz="2400" i="1" dirty="0" smtClean="0">
                <a:solidFill>
                  <a:srgbClr val="F55D4B"/>
                </a:solidFill>
                <a:latin typeface="Merriweather" panose="020B0604020202020204" charset="-93"/>
              </a:rPr>
              <a:t>1. Cơ sở dữ liệu lớn trong SQL</a:t>
            </a:r>
            <a:endParaRPr lang="vi-VN" sz="2400" i="1" dirty="0">
              <a:solidFill>
                <a:srgbClr val="F55D4B"/>
              </a:solidFill>
              <a:latin typeface="Merriweather" panose="020B0604020202020204" charset="-93"/>
            </a:endParaRPr>
          </a:p>
        </p:txBody>
      </p:sp>
      <p:sp>
        <p:nvSpPr>
          <p:cNvPr id="14" name="Text Placeholder 5"/>
          <p:cNvSpPr txBox="1">
            <a:spLocks/>
          </p:cNvSpPr>
          <p:nvPr/>
        </p:nvSpPr>
        <p:spPr>
          <a:xfrm>
            <a:off x="991962" y="818174"/>
            <a:ext cx="5312922" cy="2961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vi-VN" sz="1600" dirty="0" smtClean="0">
                <a:solidFill>
                  <a:schemeClr val="bg2">
                    <a:lumMod val="75000"/>
                  </a:schemeClr>
                </a:solidFill>
                <a:latin typeface="Merriweather" panose="020B0604020202020204" charset="-93"/>
              </a:rPr>
              <a:t>b) Cơ sở dữ liệu của phần chủ đề và nhà cung cấp</a:t>
            </a:r>
            <a:r>
              <a:rPr lang="vi-VN" sz="1300" dirty="0" smtClean="0">
                <a:latin typeface="Merriweather" panose="020B0604020202020204" charset="-93"/>
              </a:rPr>
              <a:t>:</a:t>
            </a:r>
            <a:endParaRPr lang="vi-VN" sz="1300" dirty="0">
              <a:latin typeface="Merriweather" panose="020B0604020202020204" charset="-93"/>
            </a:endParaRPr>
          </a:p>
        </p:txBody>
      </p:sp>
      <p:pic>
        <p:nvPicPr>
          <p:cNvPr id="2" name="Picture 1"/>
          <p:cNvPicPr>
            <a:picLocks noChangeAspect="1"/>
          </p:cNvPicPr>
          <p:nvPr/>
        </p:nvPicPr>
        <p:blipFill>
          <a:blip r:embed="rId2"/>
          <a:stretch>
            <a:fillRect/>
          </a:stretch>
        </p:blipFill>
        <p:spPr>
          <a:xfrm>
            <a:off x="1880508" y="1938335"/>
            <a:ext cx="1495425" cy="1552575"/>
          </a:xfrm>
          <a:prstGeom prst="rect">
            <a:avLst/>
          </a:prstGeom>
        </p:spPr>
      </p:pic>
      <p:pic>
        <p:nvPicPr>
          <p:cNvPr id="3" name="Picture 2"/>
          <p:cNvPicPr>
            <a:picLocks noChangeAspect="1"/>
          </p:cNvPicPr>
          <p:nvPr/>
        </p:nvPicPr>
        <p:blipFill>
          <a:blip r:embed="rId3"/>
          <a:stretch>
            <a:fillRect/>
          </a:stretch>
        </p:blipFill>
        <p:spPr>
          <a:xfrm>
            <a:off x="5021716" y="1871661"/>
            <a:ext cx="1476375" cy="1685925"/>
          </a:xfrm>
          <a:prstGeom prst="rect">
            <a:avLst/>
          </a:prstGeom>
        </p:spPr>
      </p:pic>
    </p:spTree>
    <p:extLst>
      <p:ext uri="{BB962C8B-B14F-4D97-AF65-F5344CB8AC3E}">
        <p14:creationId xmlns:p14="http://schemas.microsoft.com/office/powerpoint/2010/main" val="290213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2" name="Google Shape;1922;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3" name="Google Shape;1921;p17"/>
          <p:cNvSpPr txBox="1">
            <a:spLocks noGrp="1"/>
          </p:cNvSpPr>
          <p:nvPr>
            <p:ph type="body" idx="1"/>
          </p:nvPr>
        </p:nvSpPr>
        <p:spPr>
          <a:xfrm>
            <a:off x="0" y="188250"/>
            <a:ext cx="6954073" cy="582729"/>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sz="2400" i="1" dirty="0">
                <a:solidFill>
                  <a:srgbClr val="F55D4B"/>
                </a:solidFill>
              </a:rPr>
              <a:t>2</a:t>
            </a:r>
            <a:r>
              <a:rPr lang="en" sz="2400" i="1" dirty="0" smtClean="0">
                <a:solidFill>
                  <a:srgbClr val="F55D4B"/>
                </a:solidFill>
              </a:rPr>
              <a:t>. </a:t>
            </a:r>
            <a:r>
              <a:rPr lang="vi-VN" sz="2400" i="1" dirty="0" smtClean="0">
                <a:solidFill>
                  <a:srgbClr val="F55D4B"/>
                </a:solidFill>
              </a:rPr>
              <a:t>Đưa toàn bộ sản phẩm lên trang chủ</a:t>
            </a:r>
            <a:endParaRPr sz="2400" i="1" dirty="0">
              <a:solidFill>
                <a:srgbClr val="F55D4B"/>
              </a:solidFill>
            </a:endParaRPr>
          </a:p>
        </p:txBody>
      </p:sp>
      <p:pic>
        <p:nvPicPr>
          <p:cNvPr id="3" name="ve1zZQjb6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9675" y="996949"/>
            <a:ext cx="6477000" cy="3508375"/>
          </a:xfrm>
          <a:prstGeom prst="rect">
            <a:avLst/>
          </a:prstGeom>
        </p:spPr>
      </p:pic>
    </p:spTree>
    <p:extLst>
      <p:ext uri="{BB962C8B-B14F-4D97-AF65-F5344CB8AC3E}">
        <p14:creationId xmlns:p14="http://schemas.microsoft.com/office/powerpoint/2010/main" val="8197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bldLst>
      <p:bldP spid="13" grpId="0" build="p"/>
    </p:bldLst>
  </p:timing>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2005</TotalTime>
  <Words>566</Words>
  <Application>Microsoft Office PowerPoint</Application>
  <PresentationFormat>On-screen Show (16:9)</PresentationFormat>
  <Paragraphs>79</Paragraphs>
  <Slides>24</Slides>
  <Notes>11</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Amatic SC</vt:lpstr>
      <vt:lpstr>Wingdings</vt:lpstr>
      <vt:lpstr>Merriweather</vt:lpstr>
      <vt:lpstr>Arial</vt:lpstr>
      <vt:lpstr>Nathaniel template</vt:lpstr>
      <vt:lpstr>Thiết kế trang web bán Điện Thoại và đồ gia dụng</vt:lpstr>
      <vt:lpstr>PowerPoint Presentation</vt:lpstr>
      <vt:lpstr>MỤC TIÊU ĐỀ TÀI</vt:lpstr>
      <vt:lpstr>1. Tại sao lại chọn trang web này?</vt:lpstr>
      <vt:lpstr>PowerPoint Presentation</vt:lpstr>
      <vt:lpstr>2. Các chức năng làm được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Các chức năng tìm hiểu được</vt:lpstr>
      <vt:lpstr>PowerPoint Presentation</vt:lpstr>
      <vt:lpstr>4. Đưa toàn bộ trang web lên hosting</vt:lpstr>
      <vt:lpstr>PowerPoint Presentation</vt:lpstr>
      <vt:lpstr>5. Phân Công công việc</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&amp; TRIỂN KHAI CÔNG CỤ QUẢN TRỊ SERVER MANAGER</dc:title>
  <dc:creator>Hoàng Thái</dc:creator>
  <cp:lastModifiedBy>ASUS</cp:lastModifiedBy>
  <cp:revision>118</cp:revision>
  <dcterms:modified xsi:type="dcterms:W3CDTF">2021-10-20T03:30:04Z</dcterms:modified>
</cp:coreProperties>
</file>